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8" r:id="rId3"/>
    <p:sldId id="259" r:id="rId4"/>
    <p:sldId id="260" r:id="rId5"/>
    <p:sldId id="295" r:id="rId6"/>
    <p:sldId id="261" r:id="rId7"/>
    <p:sldId id="262" r:id="rId8"/>
    <p:sldId id="263" r:id="rId9"/>
    <p:sldId id="264" r:id="rId10"/>
    <p:sldId id="265" r:id="rId11"/>
    <p:sldId id="266" r:id="rId12"/>
    <p:sldId id="267" r:id="rId13"/>
    <p:sldId id="268" r:id="rId14"/>
    <p:sldId id="269" r:id="rId15"/>
    <p:sldId id="296" r:id="rId16"/>
    <p:sldId id="271" r:id="rId17"/>
    <p:sldId id="297" r:id="rId18"/>
    <p:sldId id="273" r:id="rId19"/>
    <p:sldId id="274" r:id="rId20"/>
    <p:sldId id="275" r:id="rId21"/>
    <p:sldId id="276" r:id="rId22"/>
    <p:sldId id="277" r:id="rId23"/>
    <p:sldId id="278" r:id="rId24"/>
    <p:sldId id="280" r:id="rId25"/>
    <p:sldId id="279" r:id="rId26"/>
    <p:sldId id="281" r:id="rId27"/>
    <p:sldId id="282" r:id="rId28"/>
    <p:sldId id="283" r:id="rId29"/>
    <p:sldId id="284" r:id="rId30"/>
    <p:sldId id="285" r:id="rId31"/>
  </p:sldIdLst>
  <p:sldSz cx="10083800" cy="7562850"/>
  <p:notesSz cx="10083800" cy="756285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63"/>
    <p:restoredTop sz="94632"/>
  </p:normalViewPr>
  <p:slideViewPr>
    <p:cSldViewPr>
      <p:cViewPr varScale="1">
        <p:scale>
          <a:sx n="75" d="100"/>
          <a:sy n="75" d="100"/>
        </p:scale>
        <p:origin x="1248" y="43"/>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07301" y="687153"/>
            <a:ext cx="6614795" cy="452755"/>
          </a:xfrm>
          <a:prstGeom prst="rect">
            <a:avLst/>
          </a:prstGeom>
        </p:spPr>
        <p:txBody>
          <a:bodyPr wrap="square" lIns="0" tIns="0" rIns="0" bIns="0">
            <a:spAutoFit/>
          </a:bodyPr>
          <a:lstStyle>
            <a:lvl1pPr>
              <a:defRPr sz="2800" b="1" i="0">
                <a:solidFill>
                  <a:srgbClr val="333333"/>
                </a:solidFill>
                <a:latin typeface="Arial"/>
                <a:cs typeface="Arial"/>
              </a:defRPr>
            </a:lvl1pPr>
          </a:lstStyle>
          <a:p>
            <a:endParaRPr/>
          </a:p>
        </p:txBody>
      </p:sp>
      <p:sp>
        <p:nvSpPr>
          <p:cNvPr id="3" name="Holder 3"/>
          <p:cNvSpPr>
            <a:spLocks noGrp="1"/>
          </p:cNvSpPr>
          <p:nvPr>
            <p:ph type="subTitle" idx="4"/>
          </p:nvPr>
        </p:nvSpPr>
        <p:spPr>
          <a:xfrm>
            <a:off x="1512570" y="4235196"/>
            <a:ext cx="7058660" cy="1890712"/>
          </a:xfrm>
          <a:prstGeom prst="rect">
            <a:avLst/>
          </a:prstGeom>
        </p:spPr>
        <p:txBody>
          <a:bodyPr wrap="square" lIns="0" tIns="0" rIns="0" bIns="0">
            <a:spAutoFit/>
          </a:bodyPr>
          <a:lstStyle>
            <a:lvl1pPr>
              <a:defRPr sz="2000" b="0" i="0">
                <a:solidFill>
                  <a:srgbClr val="333333"/>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4/8/2025</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333333"/>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000" b="0" i="0">
                <a:solidFill>
                  <a:srgbClr val="333333"/>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4/8/2025</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333333"/>
                </a:solidFill>
                <a:latin typeface="Arial"/>
                <a:cs typeface="Arial"/>
              </a:defRPr>
            </a:lvl1pPr>
          </a:lstStyle>
          <a:p>
            <a:endParaRPr/>
          </a:p>
        </p:txBody>
      </p:sp>
      <p:sp>
        <p:nvSpPr>
          <p:cNvPr id="3" name="Holder 3"/>
          <p:cNvSpPr>
            <a:spLocks noGrp="1"/>
          </p:cNvSpPr>
          <p:nvPr>
            <p:ph sz="half" idx="2"/>
          </p:nvPr>
        </p:nvSpPr>
        <p:spPr>
          <a:xfrm>
            <a:off x="504190" y="1739455"/>
            <a:ext cx="4386453" cy="499148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193157" y="1739455"/>
            <a:ext cx="4386453" cy="499148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4/8/2025</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333333"/>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4/8/2025</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4/8/2025</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288005"/>
            <a:ext cx="504190" cy="1080135"/>
          </a:xfrm>
          <a:custGeom>
            <a:avLst/>
            <a:gdLst/>
            <a:ahLst/>
            <a:cxnLst/>
            <a:rect l="l" t="t" r="r" b="b"/>
            <a:pathLst>
              <a:path w="504190" h="1080135">
                <a:moveTo>
                  <a:pt x="503999" y="0"/>
                </a:moveTo>
                <a:lnTo>
                  <a:pt x="0" y="0"/>
                </a:lnTo>
                <a:lnTo>
                  <a:pt x="0" y="1080007"/>
                </a:lnTo>
                <a:lnTo>
                  <a:pt x="252006" y="1080007"/>
                </a:lnTo>
                <a:lnTo>
                  <a:pt x="503999" y="1080007"/>
                </a:lnTo>
                <a:lnTo>
                  <a:pt x="503999" y="0"/>
                </a:lnTo>
                <a:close/>
              </a:path>
            </a:pathLst>
          </a:custGeom>
          <a:solidFill>
            <a:srgbClr val="FFC000"/>
          </a:solidFill>
        </p:spPr>
        <p:txBody>
          <a:bodyPr wrap="square" lIns="0" tIns="0" rIns="0" bIns="0" rtlCol="0"/>
          <a:lstStyle/>
          <a:p>
            <a:pPr algn="l" rtl="0"/>
            <a:endParaRPr dirty="0"/>
          </a:p>
        </p:txBody>
      </p:sp>
      <p:sp>
        <p:nvSpPr>
          <p:cNvPr id="2" name="Holder 2"/>
          <p:cNvSpPr>
            <a:spLocks noGrp="1"/>
          </p:cNvSpPr>
          <p:nvPr>
            <p:ph type="title"/>
          </p:nvPr>
        </p:nvSpPr>
        <p:spPr>
          <a:xfrm>
            <a:off x="707301" y="687153"/>
            <a:ext cx="8075930" cy="452755"/>
          </a:xfrm>
          <a:prstGeom prst="rect">
            <a:avLst/>
          </a:prstGeom>
        </p:spPr>
        <p:txBody>
          <a:bodyPr wrap="square" lIns="0" tIns="0" rIns="0" bIns="0">
            <a:spAutoFit/>
          </a:bodyPr>
          <a:lstStyle>
            <a:lvl1pPr>
              <a:defRPr sz="2800" b="1" i="0">
                <a:solidFill>
                  <a:srgbClr val="333333"/>
                </a:solidFill>
                <a:latin typeface="Arial"/>
                <a:cs typeface="Arial"/>
              </a:defRPr>
            </a:lvl1pPr>
          </a:lstStyle>
          <a:p>
            <a:endParaRPr/>
          </a:p>
        </p:txBody>
      </p:sp>
      <p:sp>
        <p:nvSpPr>
          <p:cNvPr id="3" name="Holder 3"/>
          <p:cNvSpPr>
            <a:spLocks noGrp="1"/>
          </p:cNvSpPr>
          <p:nvPr>
            <p:ph type="body" idx="1"/>
          </p:nvPr>
        </p:nvSpPr>
        <p:spPr>
          <a:xfrm>
            <a:off x="1139304" y="1612432"/>
            <a:ext cx="8220075" cy="4116704"/>
          </a:xfrm>
          <a:prstGeom prst="rect">
            <a:avLst/>
          </a:prstGeom>
        </p:spPr>
        <p:txBody>
          <a:bodyPr wrap="square" lIns="0" tIns="0" rIns="0" bIns="0">
            <a:spAutoFit/>
          </a:bodyPr>
          <a:lstStyle>
            <a:lvl1pPr>
              <a:defRPr sz="2000" b="0" i="0">
                <a:solidFill>
                  <a:srgbClr val="333333"/>
                </a:solidFill>
                <a:latin typeface="Arial"/>
                <a:cs typeface="Arial"/>
              </a:defRPr>
            </a:lvl1pPr>
          </a:lstStyle>
          <a:p>
            <a:pPr marL="0" algn="l" rtl="0"/>
            <a:endParaRPr dirty="0"/>
          </a:p>
        </p:txBody>
      </p:sp>
      <p:sp>
        <p:nvSpPr>
          <p:cNvPr id="4" name="Holder 4"/>
          <p:cNvSpPr>
            <a:spLocks noGrp="1"/>
          </p:cNvSpPr>
          <p:nvPr>
            <p:ph type="ftr" sz="quarter" idx="5"/>
          </p:nvPr>
        </p:nvSpPr>
        <p:spPr>
          <a:xfrm>
            <a:off x="3428492" y="7033450"/>
            <a:ext cx="3226816" cy="378142"/>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04190" y="7033450"/>
            <a:ext cx="2319274" cy="378142"/>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4/8/2025</a:t>
            </a:fld>
            <a:endParaRPr lang="en-US"/>
          </a:p>
        </p:txBody>
      </p:sp>
      <p:sp>
        <p:nvSpPr>
          <p:cNvPr id="6" name="Holder 6"/>
          <p:cNvSpPr>
            <a:spLocks noGrp="1"/>
          </p:cNvSpPr>
          <p:nvPr>
            <p:ph type="sldNum" sz="quarter" idx="7"/>
          </p:nvPr>
        </p:nvSpPr>
        <p:spPr>
          <a:xfrm>
            <a:off x="8971254" y="6874794"/>
            <a:ext cx="617220" cy="267970"/>
          </a:xfrm>
          <a:prstGeom prst="rect">
            <a:avLst/>
          </a:prstGeom>
        </p:spPr>
        <p:txBody>
          <a:bodyPr wrap="square" lIns="0" tIns="0" rIns="0" bIns="0">
            <a:spAutoFit/>
          </a:bodyPr>
          <a:lstStyle>
            <a:lvl1pPr>
              <a:defRPr sz="1400" b="0" i="0">
                <a:solidFill>
                  <a:schemeClr val="tx1"/>
                </a:solidFill>
                <a:latin typeface="Arial"/>
                <a:cs typeface="Arial"/>
              </a:defRPr>
            </a:lvl1pPr>
          </a:lstStyle>
          <a:p>
            <a:pPr marL="38100">
              <a:lnSpc>
                <a:spcPct val="100000"/>
              </a:lnSpc>
              <a:spcBef>
                <a:spcPts val="195"/>
              </a:spcBef>
            </a:pPr>
            <a:fld id="{81D60167-4931-47E6-BA6A-407CBD079E47}" type="slidenum">
              <a:rPr dirty="0"/>
              <a:t>‹#›</a:t>
            </a:fld>
            <a:r>
              <a:rPr dirty="0"/>
              <a:t> </a:t>
            </a:r>
            <a:r>
              <a:rPr spc="130" dirty="0"/>
              <a:t>/</a:t>
            </a:r>
            <a:r>
              <a:rPr spc="-10" dirty="0"/>
              <a:t> </a:t>
            </a:r>
            <a:r>
              <a:rPr spc="-25" dirty="0"/>
              <a:t>41</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microsoft.com/office/2007/relationships/hdphoto" Target="../media/hdphoto3.wdp"/></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0.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98178" y="6885985"/>
            <a:ext cx="490220"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Arial"/>
                <a:cs typeface="Arial"/>
              </a:rPr>
              <a:t>1</a:t>
            </a:r>
            <a:r>
              <a:rPr sz="1400" spc="-20" dirty="0">
                <a:latin typeface="Arial"/>
                <a:cs typeface="Arial"/>
              </a:rPr>
              <a:t> </a:t>
            </a:r>
            <a:r>
              <a:rPr sz="1400" spc="130" dirty="0">
                <a:latin typeface="Arial"/>
                <a:cs typeface="Arial"/>
              </a:rPr>
              <a:t>/</a:t>
            </a:r>
            <a:r>
              <a:rPr sz="1400" spc="-20" dirty="0">
                <a:latin typeface="Arial"/>
                <a:cs typeface="Arial"/>
              </a:rPr>
              <a:t> </a:t>
            </a:r>
            <a:r>
              <a:rPr sz="1400" spc="-25" dirty="0">
                <a:latin typeface="Arial"/>
                <a:cs typeface="Arial"/>
              </a:rPr>
              <a:t>41</a:t>
            </a:r>
            <a:endParaRPr sz="1400" dirty="0">
              <a:latin typeface="Arial"/>
              <a:cs typeface="Arial"/>
            </a:endParaRPr>
          </a:p>
        </p:txBody>
      </p:sp>
      <p:sp>
        <p:nvSpPr>
          <p:cNvPr id="4" name="object 4"/>
          <p:cNvSpPr txBox="1"/>
          <p:nvPr/>
        </p:nvSpPr>
        <p:spPr>
          <a:xfrm>
            <a:off x="2713939" y="599675"/>
            <a:ext cx="4712335" cy="243656"/>
          </a:xfrm>
          <a:prstGeom prst="rect">
            <a:avLst/>
          </a:prstGeom>
        </p:spPr>
        <p:txBody>
          <a:bodyPr vert="horz" wrap="square" lIns="0" tIns="12700" rIns="0" bIns="0" rtlCol="0">
            <a:spAutoFit/>
          </a:bodyPr>
          <a:lstStyle/>
          <a:p>
            <a:pPr marL="12700" algn="ctr">
              <a:lnSpc>
                <a:spcPct val="100000"/>
              </a:lnSpc>
              <a:spcBef>
                <a:spcPts val="100"/>
              </a:spcBef>
            </a:pPr>
            <a:r>
              <a:rPr sz="1500" b="1" dirty="0">
                <a:solidFill>
                  <a:srgbClr val="333333"/>
                </a:solidFill>
                <a:latin typeface="Arial"/>
                <a:cs typeface="Arial"/>
              </a:rPr>
              <a:t>Digital</a:t>
            </a:r>
            <a:r>
              <a:rPr sz="1500" b="1" spc="-25" dirty="0">
                <a:solidFill>
                  <a:srgbClr val="333333"/>
                </a:solidFill>
                <a:latin typeface="Arial"/>
                <a:cs typeface="Arial"/>
              </a:rPr>
              <a:t> </a:t>
            </a:r>
            <a:r>
              <a:rPr sz="1500" b="1" dirty="0">
                <a:solidFill>
                  <a:srgbClr val="333333"/>
                </a:solidFill>
                <a:latin typeface="Arial"/>
                <a:cs typeface="Arial"/>
              </a:rPr>
              <a:t>Image</a:t>
            </a:r>
            <a:r>
              <a:rPr sz="1500" b="1" spc="-15" dirty="0">
                <a:solidFill>
                  <a:srgbClr val="333333"/>
                </a:solidFill>
                <a:latin typeface="Arial"/>
                <a:cs typeface="Arial"/>
              </a:rPr>
              <a:t> </a:t>
            </a:r>
            <a:r>
              <a:rPr sz="1500" b="1" spc="-10" dirty="0">
                <a:solidFill>
                  <a:srgbClr val="333333"/>
                </a:solidFill>
                <a:latin typeface="Arial"/>
                <a:cs typeface="Arial"/>
              </a:rPr>
              <a:t>Processing</a:t>
            </a:r>
            <a:endParaRPr sz="1500" dirty="0">
              <a:latin typeface="Arial"/>
              <a:cs typeface="Arial"/>
            </a:endParaRPr>
          </a:p>
        </p:txBody>
      </p:sp>
      <p:sp>
        <p:nvSpPr>
          <p:cNvPr id="5" name="object 5"/>
          <p:cNvSpPr txBox="1">
            <a:spLocks noGrp="1"/>
          </p:cNvSpPr>
          <p:nvPr>
            <p:ph type="title"/>
          </p:nvPr>
        </p:nvSpPr>
        <p:spPr>
          <a:xfrm>
            <a:off x="1452854" y="2647635"/>
            <a:ext cx="7236459" cy="501484"/>
          </a:xfrm>
          <a:prstGeom prst="rect">
            <a:avLst/>
          </a:prstGeom>
        </p:spPr>
        <p:txBody>
          <a:bodyPr vert="horz" wrap="square" lIns="0" tIns="12700" rIns="0" bIns="0" rtlCol="0">
            <a:spAutoFit/>
          </a:bodyPr>
          <a:lstStyle/>
          <a:p>
            <a:pPr marL="411480" marR="5080" indent="-399415" algn="ctr">
              <a:lnSpc>
                <a:spcPct val="107300"/>
              </a:lnSpc>
              <a:spcBef>
                <a:spcPts val="100"/>
              </a:spcBef>
            </a:pPr>
            <a:r>
              <a:rPr lang="en-GB" sz="3200" dirty="0"/>
              <a:t>Fundamentals</a:t>
            </a:r>
            <a:r>
              <a:rPr lang="en-GB" sz="3200" spc="-30" dirty="0"/>
              <a:t> </a:t>
            </a:r>
            <a:r>
              <a:rPr lang="en-GB" sz="3200" dirty="0"/>
              <a:t>of</a:t>
            </a:r>
            <a:r>
              <a:rPr lang="en-GB" sz="3200" spc="-35" dirty="0"/>
              <a:t> </a:t>
            </a:r>
            <a:r>
              <a:rPr lang="en-GB" sz="3200" dirty="0"/>
              <a:t>Spatial</a:t>
            </a:r>
            <a:r>
              <a:rPr lang="en-GB" sz="3200" spc="-40" dirty="0"/>
              <a:t> </a:t>
            </a:r>
            <a:r>
              <a:rPr lang="en-GB" sz="3200" spc="-10" dirty="0"/>
              <a:t>Filtering</a:t>
            </a:r>
            <a:endParaRPr sz="3200" dirty="0"/>
          </a:p>
        </p:txBody>
      </p:sp>
      <p:sp>
        <p:nvSpPr>
          <p:cNvPr id="6" name="object 6"/>
          <p:cNvSpPr txBox="1"/>
          <p:nvPr/>
        </p:nvSpPr>
        <p:spPr>
          <a:xfrm>
            <a:off x="2702420" y="4674788"/>
            <a:ext cx="4736465" cy="874394"/>
          </a:xfrm>
          <a:prstGeom prst="rect">
            <a:avLst/>
          </a:prstGeom>
        </p:spPr>
        <p:txBody>
          <a:bodyPr vert="horz" wrap="square" lIns="0" tIns="36830" rIns="0" bIns="0" rtlCol="0">
            <a:spAutoFit/>
          </a:bodyPr>
          <a:lstStyle/>
          <a:p>
            <a:pPr marL="8890" algn="ctr">
              <a:lnSpc>
                <a:spcPct val="100000"/>
              </a:lnSpc>
              <a:spcBef>
                <a:spcPts val="290"/>
              </a:spcBef>
            </a:pPr>
            <a:r>
              <a:rPr sz="2200" b="1" spc="-40" dirty="0">
                <a:solidFill>
                  <a:srgbClr val="333333"/>
                </a:solidFill>
                <a:latin typeface="Arial"/>
                <a:cs typeface="Arial"/>
              </a:rPr>
              <a:t>Dr.</a:t>
            </a:r>
            <a:r>
              <a:rPr sz="2200" b="1" spc="-114" dirty="0">
                <a:solidFill>
                  <a:srgbClr val="333333"/>
                </a:solidFill>
                <a:latin typeface="Arial"/>
                <a:cs typeface="Arial"/>
              </a:rPr>
              <a:t> </a:t>
            </a:r>
            <a:r>
              <a:rPr lang="en-PK" sz="2200" b="1" dirty="0">
                <a:solidFill>
                  <a:srgbClr val="333333"/>
                </a:solidFill>
                <a:latin typeface="Arial"/>
                <a:cs typeface="Arial"/>
              </a:rPr>
              <a:t>Muhammad Abeer Irfan</a:t>
            </a:r>
            <a:endParaRPr sz="2200" dirty="0">
              <a:latin typeface="Arial"/>
              <a:cs typeface="Arial"/>
            </a:endParaRPr>
          </a:p>
          <a:p>
            <a:pPr marL="12700" marR="5080" algn="ctr">
              <a:lnSpc>
                <a:spcPct val="106800"/>
              </a:lnSpc>
              <a:spcBef>
                <a:spcPts val="5"/>
              </a:spcBef>
            </a:pPr>
            <a:r>
              <a:rPr sz="1500" b="1" dirty="0">
                <a:solidFill>
                  <a:srgbClr val="333333"/>
                </a:solidFill>
                <a:latin typeface="Arial"/>
                <a:cs typeface="Arial"/>
              </a:rPr>
              <a:t>Department</a:t>
            </a:r>
            <a:r>
              <a:rPr sz="1500" b="1" spc="-25" dirty="0">
                <a:solidFill>
                  <a:srgbClr val="333333"/>
                </a:solidFill>
                <a:latin typeface="Arial"/>
                <a:cs typeface="Arial"/>
              </a:rPr>
              <a:t> </a:t>
            </a:r>
            <a:r>
              <a:rPr sz="1500" b="1" dirty="0">
                <a:solidFill>
                  <a:srgbClr val="333333"/>
                </a:solidFill>
                <a:latin typeface="Arial"/>
                <a:cs typeface="Arial"/>
              </a:rPr>
              <a:t>of</a:t>
            </a:r>
            <a:r>
              <a:rPr sz="1500" b="1" spc="-25" dirty="0">
                <a:solidFill>
                  <a:srgbClr val="333333"/>
                </a:solidFill>
                <a:latin typeface="Arial"/>
                <a:cs typeface="Arial"/>
              </a:rPr>
              <a:t> </a:t>
            </a:r>
            <a:r>
              <a:rPr lang="en-PK" sz="1500" b="1" dirty="0">
                <a:solidFill>
                  <a:srgbClr val="333333"/>
                </a:solidFill>
                <a:latin typeface="Arial"/>
                <a:cs typeface="Arial"/>
              </a:rPr>
              <a:t>Computer Systems</a:t>
            </a:r>
            <a:r>
              <a:rPr sz="1500" b="1" spc="-15" dirty="0">
                <a:solidFill>
                  <a:srgbClr val="333333"/>
                </a:solidFill>
                <a:latin typeface="Arial"/>
                <a:cs typeface="Arial"/>
              </a:rPr>
              <a:t> </a:t>
            </a:r>
            <a:r>
              <a:rPr sz="1500" b="1" spc="-10" dirty="0">
                <a:solidFill>
                  <a:srgbClr val="333333"/>
                </a:solidFill>
                <a:latin typeface="Arial"/>
                <a:cs typeface="Arial"/>
              </a:rPr>
              <a:t>Engineering </a:t>
            </a:r>
            <a:r>
              <a:rPr sz="1500" b="1" dirty="0">
                <a:solidFill>
                  <a:srgbClr val="333333"/>
                </a:solidFill>
                <a:latin typeface="Arial"/>
                <a:cs typeface="Arial"/>
              </a:rPr>
              <a:t>New</a:t>
            </a:r>
            <a:r>
              <a:rPr sz="1500" b="1" spc="-45" dirty="0">
                <a:solidFill>
                  <a:srgbClr val="333333"/>
                </a:solidFill>
                <a:latin typeface="Arial"/>
                <a:cs typeface="Arial"/>
              </a:rPr>
              <a:t> </a:t>
            </a:r>
            <a:r>
              <a:rPr lang="en-PK" sz="1500" b="1" spc="-10" dirty="0">
                <a:solidFill>
                  <a:srgbClr val="333333"/>
                </a:solidFill>
                <a:latin typeface="Arial"/>
                <a:cs typeface="Arial"/>
              </a:rPr>
              <a:t>UET Peshawar, Pakistan</a:t>
            </a:r>
            <a:endParaRPr sz="1500" dirty="0">
              <a:latin typeface="Arial"/>
              <a:cs typeface="Arial"/>
            </a:endParaRPr>
          </a:p>
        </p:txBody>
      </p:sp>
      <p:sp>
        <p:nvSpPr>
          <p:cNvPr id="8" name="object 8"/>
          <p:cNvSpPr txBox="1"/>
          <p:nvPr/>
        </p:nvSpPr>
        <p:spPr>
          <a:xfrm>
            <a:off x="2073859" y="6653720"/>
            <a:ext cx="5994400" cy="576580"/>
          </a:xfrm>
          <a:prstGeom prst="rect">
            <a:avLst/>
          </a:prstGeom>
        </p:spPr>
        <p:txBody>
          <a:bodyPr vert="horz" wrap="square" lIns="0" tIns="43815" rIns="0" bIns="0" rtlCol="0">
            <a:spAutoFit/>
          </a:bodyPr>
          <a:lstStyle/>
          <a:p>
            <a:pPr marL="1905" algn="ctr">
              <a:lnSpc>
                <a:spcPct val="100000"/>
              </a:lnSpc>
              <a:spcBef>
                <a:spcPts val="345"/>
              </a:spcBef>
            </a:pPr>
            <a:r>
              <a:rPr sz="1600" dirty="0">
                <a:latin typeface="Arial"/>
                <a:cs typeface="Arial"/>
              </a:rPr>
              <a:t>Readings:</a:t>
            </a:r>
            <a:r>
              <a:rPr sz="1600" spc="70" dirty="0">
                <a:latin typeface="Arial"/>
                <a:cs typeface="Arial"/>
              </a:rPr>
              <a:t> </a:t>
            </a:r>
            <a:r>
              <a:rPr sz="1600" dirty="0">
                <a:latin typeface="Arial"/>
                <a:cs typeface="Arial"/>
              </a:rPr>
              <a:t>Chapter</a:t>
            </a:r>
            <a:r>
              <a:rPr sz="1600" spc="70" dirty="0">
                <a:latin typeface="Arial"/>
                <a:cs typeface="Arial"/>
              </a:rPr>
              <a:t> </a:t>
            </a:r>
            <a:r>
              <a:rPr sz="1600" dirty="0">
                <a:latin typeface="Arial"/>
                <a:cs typeface="Arial"/>
              </a:rPr>
              <a:t>3</a:t>
            </a:r>
            <a:r>
              <a:rPr sz="1600" spc="65" dirty="0">
                <a:latin typeface="Arial"/>
                <a:cs typeface="Arial"/>
              </a:rPr>
              <a:t> </a:t>
            </a:r>
            <a:r>
              <a:rPr sz="1600" dirty="0">
                <a:latin typeface="Arial"/>
                <a:cs typeface="Arial"/>
              </a:rPr>
              <a:t>(sections</a:t>
            </a:r>
            <a:r>
              <a:rPr sz="1600" spc="65" dirty="0">
                <a:latin typeface="Arial"/>
                <a:cs typeface="Arial"/>
              </a:rPr>
              <a:t> </a:t>
            </a:r>
            <a:r>
              <a:rPr sz="1600" dirty="0">
                <a:latin typeface="Arial"/>
                <a:cs typeface="Arial"/>
              </a:rPr>
              <a:t>3.3</a:t>
            </a:r>
            <a:r>
              <a:rPr sz="1600" spc="65" dirty="0">
                <a:latin typeface="Arial"/>
                <a:cs typeface="Arial"/>
              </a:rPr>
              <a:t> and </a:t>
            </a:r>
            <a:r>
              <a:rPr sz="1600" spc="-20" dirty="0">
                <a:latin typeface="Arial"/>
                <a:cs typeface="Arial"/>
              </a:rPr>
              <a:t>3.4)</a:t>
            </a:r>
            <a:endParaRPr sz="1600" dirty="0">
              <a:latin typeface="Arial"/>
              <a:cs typeface="Arial"/>
            </a:endParaRPr>
          </a:p>
          <a:p>
            <a:pPr algn="ctr">
              <a:lnSpc>
                <a:spcPct val="100000"/>
              </a:lnSpc>
              <a:spcBef>
                <a:spcPts val="250"/>
              </a:spcBef>
            </a:pPr>
            <a:r>
              <a:rPr sz="1600" spc="55" dirty="0">
                <a:latin typeface="Arial"/>
                <a:cs typeface="Arial"/>
              </a:rPr>
              <a:t>How</a:t>
            </a:r>
            <a:r>
              <a:rPr sz="1600" spc="45" dirty="0">
                <a:latin typeface="Arial"/>
                <a:cs typeface="Arial"/>
              </a:rPr>
              <a:t> </a:t>
            </a:r>
            <a:r>
              <a:rPr sz="1600" spc="95" dirty="0">
                <a:latin typeface="Arial"/>
                <a:cs typeface="Arial"/>
              </a:rPr>
              <a:t>to</a:t>
            </a:r>
            <a:r>
              <a:rPr sz="1600" spc="35" dirty="0">
                <a:latin typeface="Arial"/>
                <a:cs typeface="Arial"/>
              </a:rPr>
              <a:t> </a:t>
            </a:r>
            <a:r>
              <a:rPr sz="1600" dirty="0">
                <a:latin typeface="Arial"/>
                <a:cs typeface="Arial"/>
              </a:rPr>
              <a:t>read:</a:t>
            </a:r>
            <a:r>
              <a:rPr sz="1600" spc="70" dirty="0">
                <a:latin typeface="Arial"/>
                <a:cs typeface="Arial"/>
              </a:rPr>
              <a:t> </a:t>
            </a:r>
            <a:r>
              <a:rPr sz="1600" spc="65" dirty="0">
                <a:latin typeface="Arial"/>
                <a:cs typeface="Arial"/>
              </a:rPr>
              <a:t>at</a:t>
            </a:r>
            <a:r>
              <a:rPr sz="1600" spc="45" dirty="0">
                <a:latin typeface="Arial"/>
                <a:cs typeface="Arial"/>
              </a:rPr>
              <a:t> </a:t>
            </a:r>
            <a:r>
              <a:rPr sz="1600" dirty="0">
                <a:latin typeface="Arial"/>
                <a:cs typeface="Arial"/>
              </a:rPr>
              <a:t>least</a:t>
            </a:r>
            <a:r>
              <a:rPr sz="1600" spc="50" dirty="0">
                <a:latin typeface="Arial"/>
                <a:cs typeface="Arial"/>
              </a:rPr>
              <a:t> </a:t>
            </a:r>
            <a:r>
              <a:rPr sz="1600" dirty="0">
                <a:latin typeface="Arial"/>
                <a:cs typeface="Arial"/>
              </a:rPr>
              <a:t>twice,</a:t>
            </a:r>
            <a:r>
              <a:rPr sz="1600" spc="40" dirty="0">
                <a:latin typeface="Arial"/>
                <a:cs typeface="Arial"/>
              </a:rPr>
              <a:t> </a:t>
            </a:r>
            <a:r>
              <a:rPr sz="1600" dirty="0">
                <a:latin typeface="Arial"/>
                <a:cs typeface="Arial"/>
              </a:rPr>
              <a:t>once</a:t>
            </a:r>
            <a:r>
              <a:rPr sz="1600" spc="45" dirty="0">
                <a:latin typeface="Arial"/>
                <a:cs typeface="Arial"/>
              </a:rPr>
              <a:t> </a:t>
            </a:r>
            <a:r>
              <a:rPr sz="1600" spc="50" dirty="0">
                <a:latin typeface="Arial"/>
                <a:cs typeface="Arial"/>
              </a:rPr>
              <a:t>laid</a:t>
            </a:r>
            <a:r>
              <a:rPr sz="1600" spc="35" dirty="0">
                <a:latin typeface="Arial"/>
                <a:cs typeface="Arial"/>
              </a:rPr>
              <a:t> </a:t>
            </a:r>
            <a:r>
              <a:rPr sz="1600" dirty="0">
                <a:latin typeface="Arial"/>
                <a:cs typeface="Arial"/>
              </a:rPr>
              <a:t>back,</a:t>
            </a:r>
            <a:r>
              <a:rPr sz="1600" spc="40" dirty="0">
                <a:latin typeface="Arial"/>
                <a:cs typeface="Arial"/>
              </a:rPr>
              <a:t> </a:t>
            </a:r>
            <a:r>
              <a:rPr sz="1600" dirty="0">
                <a:latin typeface="Arial"/>
                <a:cs typeface="Arial"/>
              </a:rPr>
              <a:t>once</a:t>
            </a:r>
            <a:r>
              <a:rPr sz="1600" spc="45" dirty="0">
                <a:latin typeface="Arial"/>
                <a:cs typeface="Arial"/>
              </a:rPr>
              <a:t> </a:t>
            </a:r>
            <a:r>
              <a:rPr sz="1600" spc="95" dirty="0">
                <a:latin typeface="Arial"/>
                <a:cs typeface="Arial"/>
              </a:rPr>
              <a:t>with</a:t>
            </a:r>
            <a:r>
              <a:rPr sz="1600" spc="30" dirty="0">
                <a:latin typeface="Arial"/>
                <a:cs typeface="Arial"/>
              </a:rPr>
              <a:t> </a:t>
            </a:r>
            <a:r>
              <a:rPr sz="1600" spc="75" dirty="0">
                <a:latin typeface="Arial"/>
                <a:cs typeface="Arial"/>
              </a:rPr>
              <a:t>full</a:t>
            </a:r>
            <a:r>
              <a:rPr sz="1600" spc="30" dirty="0">
                <a:latin typeface="Arial"/>
                <a:cs typeface="Arial"/>
              </a:rPr>
              <a:t> </a:t>
            </a:r>
            <a:r>
              <a:rPr sz="1600" spc="-10" dirty="0">
                <a:latin typeface="Arial"/>
                <a:cs typeface="Arial"/>
              </a:rPr>
              <a:t>focus.</a:t>
            </a:r>
            <a:endParaRPr sz="1600" dirty="0">
              <a:latin typeface="Arial"/>
              <a:cs typeface="Aria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F55E8-523F-8E2C-8EA1-6C341C32A7AA}"/>
              </a:ext>
            </a:extLst>
          </p:cNvPr>
          <p:cNvSpPr>
            <a:spLocks noGrp="1"/>
          </p:cNvSpPr>
          <p:nvPr>
            <p:ph type="title"/>
          </p:nvPr>
        </p:nvSpPr>
        <p:spPr>
          <a:xfrm>
            <a:off x="707301" y="687153"/>
            <a:ext cx="8075930" cy="430887"/>
          </a:xfrm>
        </p:spPr>
        <p:txBody>
          <a:bodyPr/>
          <a:lstStyle/>
          <a:p>
            <a:r>
              <a:rPr lang="en-PK" dirty="0"/>
              <a:t>Response of the linear smoothing filters</a:t>
            </a:r>
          </a:p>
        </p:txBody>
      </p:sp>
      <p:sp>
        <p:nvSpPr>
          <p:cNvPr id="3" name="Text Placeholder 2">
            <a:extLst>
              <a:ext uri="{FF2B5EF4-FFF2-40B4-BE49-F238E27FC236}">
                <a16:creationId xmlns:a16="http://schemas.microsoft.com/office/drawing/2014/main" id="{56FF16E1-5CFE-5B91-8DAF-51C51773CF27}"/>
              </a:ext>
            </a:extLst>
          </p:cNvPr>
          <p:cNvSpPr>
            <a:spLocks noGrp="1"/>
          </p:cNvSpPr>
          <p:nvPr>
            <p:ph type="body" idx="1"/>
          </p:nvPr>
        </p:nvSpPr>
        <p:spPr>
          <a:xfrm>
            <a:off x="1139304" y="1612432"/>
            <a:ext cx="8220075" cy="1231106"/>
          </a:xfrm>
        </p:spPr>
        <p:txBody>
          <a:bodyPr/>
          <a:lstStyle/>
          <a:p>
            <a:pPr marL="342900" indent="-342900" algn="l" rtl="0">
              <a:buFont typeface="Arial" panose="020B0604020202020204" pitchFamily="34" charset="0"/>
              <a:buChar char="•"/>
            </a:pPr>
            <a:r>
              <a:rPr lang="en-PK" dirty="0"/>
              <a:t>The response of the linear smoothing filter is the “average” of the intensity values of its m x n neighbors and </a:t>
            </a:r>
            <a:r>
              <a:rPr lang="en-GB" dirty="0"/>
              <a:t>is assigned</a:t>
            </a:r>
            <a:r>
              <a:rPr lang="en-PK" dirty="0"/>
              <a:t> it to the centered pixel. </a:t>
            </a:r>
          </a:p>
          <a:p>
            <a:pPr marL="342900" indent="-342900" algn="l" rtl="0">
              <a:buFont typeface="Arial" panose="020B0604020202020204" pitchFamily="34" charset="0"/>
              <a:buChar char="•"/>
            </a:pPr>
            <a:r>
              <a:rPr lang="en-PK" dirty="0"/>
              <a:t>This operation is performed on pixel-to-pixel by shifting it</a:t>
            </a:r>
          </a:p>
        </p:txBody>
      </p:sp>
      <p:pic>
        <p:nvPicPr>
          <p:cNvPr id="5" name="Picture 4" descr="A drawing of a grid with arrows&#10;&#10;Description automatically generated">
            <a:extLst>
              <a:ext uri="{FF2B5EF4-FFF2-40B4-BE49-F238E27FC236}">
                <a16:creationId xmlns:a16="http://schemas.microsoft.com/office/drawing/2014/main" id="{FA7125A9-7EFE-39B7-F108-7DE0E2F9263F}"/>
              </a:ext>
            </a:extLst>
          </p:cNvPr>
          <p:cNvPicPr>
            <a:picLocks noChangeAspect="1"/>
          </p:cNvPicPr>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384300" y="3093960"/>
            <a:ext cx="1981200" cy="1625353"/>
          </a:xfrm>
          <a:prstGeom prst="rect">
            <a:avLst/>
          </a:prstGeom>
        </p:spPr>
      </p:pic>
      <p:sp>
        <p:nvSpPr>
          <p:cNvPr id="6" name="Text Placeholder 2">
            <a:extLst>
              <a:ext uri="{FF2B5EF4-FFF2-40B4-BE49-F238E27FC236}">
                <a16:creationId xmlns:a16="http://schemas.microsoft.com/office/drawing/2014/main" id="{F6AF8AE9-E13C-F2C3-449B-01A217A75F2C}"/>
              </a:ext>
            </a:extLst>
          </p:cNvPr>
          <p:cNvSpPr txBox="1">
            <a:spLocks/>
          </p:cNvSpPr>
          <p:nvPr/>
        </p:nvSpPr>
        <p:spPr>
          <a:xfrm>
            <a:off x="3822700" y="2888502"/>
            <a:ext cx="5715000" cy="1846659"/>
          </a:xfrm>
          <a:prstGeom prst="rect">
            <a:avLst/>
          </a:prstGeom>
        </p:spPr>
        <p:txBody>
          <a:bodyPr wrap="square" lIns="0" tIns="0" rIns="0" bIns="0">
            <a:spAutoFit/>
          </a:bodyPr>
          <a:lstStyle>
            <a:lvl1pPr marL="0">
              <a:defRPr sz="2000" b="0" i="0">
                <a:solidFill>
                  <a:srgbClr val="333333"/>
                </a:solidFill>
                <a:latin typeface="Arial"/>
                <a:ea typeface="+mn-ea"/>
                <a:cs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rtl="0"/>
            <a:r>
              <a:rPr lang="en-PK" dirty="0"/>
              <a:t>This finds t</a:t>
            </a:r>
            <a:r>
              <a:rPr lang="en-GB" dirty="0"/>
              <a:t>he</a:t>
            </a:r>
            <a:r>
              <a:rPr lang="en-PK" dirty="0"/>
              <a:t> average of its neighboring pixels and assign</a:t>
            </a:r>
            <a:r>
              <a:rPr lang="en-GB" dirty="0"/>
              <a:t>s</a:t>
            </a:r>
            <a:r>
              <a:rPr lang="en-PK" dirty="0"/>
              <a:t> it to the shaded pixel. This mainly provides t</a:t>
            </a:r>
            <a:r>
              <a:rPr lang="en-GB" dirty="0"/>
              <a:t>he</a:t>
            </a:r>
            <a:r>
              <a:rPr lang="en-PK" dirty="0"/>
              <a:t> blurr</a:t>
            </a:r>
            <a:r>
              <a:rPr lang="en-GB" dirty="0" err="1"/>
              <a:t>i</a:t>
            </a:r>
            <a:r>
              <a:rPr lang="en-PK" dirty="0"/>
              <a:t>ness and smoothens the image.</a:t>
            </a:r>
          </a:p>
          <a:p>
            <a:pPr algn="l" rtl="0"/>
            <a:endParaRPr lang="en-PK" dirty="0"/>
          </a:p>
          <a:p>
            <a:pPr algn="l" rtl="0"/>
            <a:r>
              <a:rPr lang="en-PK" dirty="0"/>
              <a:t>This is mainly used in applications like dealing with random noises in an image.</a:t>
            </a:r>
          </a:p>
        </p:txBody>
      </p:sp>
      <p:pic>
        <p:nvPicPr>
          <p:cNvPr id="2050" name="Picture 2" descr="Image filtering — Image analysis in Pyth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3900" y="4735161"/>
            <a:ext cx="56388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9657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E0D65-3801-EF7F-6827-567BC6BBB3FE}"/>
              </a:ext>
            </a:extLst>
          </p:cNvPr>
          <p:cNvSpPr>
            <a:spLocks noGrp="1"/>
          </p:cNvSpPr>
          <p:nvPr>
            <p:ph type="title"/>
          </p:nvPr>
        </p:nvSpPr>
        <p:spPr>
          <a:xfrm>
            <a:off x="707301" y="687153"/>
            <a:ext cx="8075930" cy="430887"/>
          </a:xfrm>
        </p:spPr>
        <p:txBody>
          <a:bodyPr/>
          <a:lstStyle/>
          <a:p>
            <a:r>
              <a:rPr lang="en-PK" dirty="0"/>
              <a:t>Cont’d</a:t>
            </a:r>
          </a:p>
        </p:txBody>
      </p:sp>
      <p:sp>
        <p:nvSpPr>
          <p:cNvPr id="3" name="Text Placeholder 2">
            <a:extLst>
              <a:ext uri="{FF2B5EF4-FFF2-40B4-BE49-F238E27FC236}">
                <a16:creationId xmlns:a16="http://schemas.microsoft.com/office/drawing/2014/main" id="{D2870DF3-8A14-5F97-289A-17EFAB2B6545}"/>
              </a:ext>
            </a:extLst>
          </p:cNvPr>
          <p:cNvSpPr>
            <a:spLocks noGrp="1"/>
          </p:cNvSpPr>
          <p:nvPr>
            <p:ph type="body" idx="1"/>
          </p:nvPr>
        </p:nvSpPr>
        <p:spPr>
          <a:xfrm>
            <a:off x="1139304" y="1612432"/>
            <a:ext cx="8220075" cy="2462213"/>
          </a:xfrm>
        </p:spPr>
        <p:txBody>
          <a:bodyPr/>
          <a:lstStyle/>
          <a:p>
            <a:pPr marL="0" algn="l" rtl="0"/>
            <a:r>
              <a:rPr lang="en-PK" dirty="0"/>
              <a:t>The random noise ha</a:t>
            </a:r>
            <a:r>
              <a:rPr lang="en-GB" dirty="0"/>
              <a:t>s</a:t>
            </a:r>
            <a:r>
              <a:rPr lang="en-PK" dirty="0"/>
              <a:t> </a:t>
            </a:r>
            <a:r>
              <a:rPr lang="en-GB" dirty="0"/>
              <a:t>a </a:t>
            </a:r>
            <a:r>
              <a:rPr lang="en-PK" dirty="0"/>
              <a:t>very sharp intensity transition.</a:t>
            </a:r>
          </a:p>
          <a:p>
            <a:pPr marL="0" algn="l" rtl="0"/>
            <a:endParaRPr lang="en-PK" dirty="0"/>
          </a:p>
          <a:p>
            <a:pPr marL="0" algn="just" rtl="0"/>
            <a:r>
              <a:rPr lang="en-PK" dirty="0"/>
              <a:t>To deal with such sharp-intensity transitions, we can perform </a:t>
            </a:r>
            <a:r>
              <a:rPr lang="en-GB" dirty="0"/>
              <a:t>a </a:t>
            </a:r>
            <a:r>
              <a:rPr lang="en-PK" dirty="0"/>
              <a:t>linear smoothing filter, where the filter replaces each pixel with the average of it</a:t>
            </a:r>
            <a:r>
              <a:rPr lang="en-GB" dirty="0"/>
              <a:t>s</a:t>
            </a:r>
            <a:r>
              <a:rPr lang="en-PK" dirty="0"/>
              <a:t> m x n neighbors. </a:t>
            </a:r>
          </a:p>
          <a:p>
            <a:pPr marL="0" algn="just" rtl="0"/>
            <a:endParaRPr lang="en-PK" dirty="0"/>
          </a:p>
          <a:p>
            <a:pPr marL="0" algn="just" rtl="0"/>
            <a:r>
              <a:rPr lang="en-PK" dirty="0"/>
              <a:t>Limitation: It causes the blurriness of the edges of the objects, which </a:t>
            </a:r>
            <a:r>
              <a:rPr lang="en-GB" dirty="0"/>
              <a:t>is an important feature in an image. </a:t>
            </a:r>
            <a:endParaRPr lang="en-PK" dirty="0"/>
          </a:p>
        </p:txBody>
      </p:sp>
      <p:pic>
        <p:nvPicPr>
          <p:cNvPr id="5" name="Picture 4" descr="A screenshot of a game&#10;&#10;Description automatically generated">
            <a:extLst>
              <a:ext uri="{FF2B5EF4-FFF2-40B4-BE49-F238E27FC236}">
                <a16:creationId xmlns:a16="http://schemas.microsoft.com/office/drawing/2014/main" id="{03FB73FA-C211-53BD-D822-174F72675044}"/>
              </a:ext>
            </a:extLst>
          </p:cNvPr>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1363141" y="4543143"/>
            <a:ext cx="7772400" cy="2814550"/>
          </a:xfrm>
          <a:prstGeom prst="rect">
            <a:avLst/>
          </a:prstGeom>
        </p:spPr>
      </p:pic>
    </p:spTree>
    <p:extLst>
      <p:ext uri="{BB962C8B-B14F-4D97-AF65-F5344CB8AC3E}">
        <p14:creationId xmlns:p14="http://schemas.microsoft.com/office/powerpoint/2010/main" val="11307933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B894-864D-2654-3802-114B7E97D3FF}"/>
              </a:ext>
            </a:extLst>
          </p:cNvPr>
          <p:cNvSpPr>
            <a:spLocks noGrp="1"/>
          </p:cNvSpPr>
          <p:nvPr>
            <p:ph type="title"/>
          </p:nvPr>
        </p:nvSpPr>
        <p:spPr>
          <a:xfrm>
            <a:off x="707301" y="687153"/>
            <a:ext cx="8075930" cy="430887"/>
          </a:xfrm>
        </p:spPr>
        <p:txBody>
          <a:bodyPr/>
          <a:lstStyle/>
          <a:p>
            <a:r>
              <a:rPr lang="en-GB" dirty="0"/>
              <a:t>C</a:t>
            </a:r>
            <a:r>
              <a:rPr lang="en-PK" dirty="0"/>
              <a:t>ont’d</a:t>
            </a:r>
          </a:p>
        </p:txBody>
      </p:sp>
      <p:sp>
        <p:nvSpPr>
          <p:cNvPr id="3" name="Text Placeholder 2">
            <a:extLst>
              <a:ext uri="{FF2B5EF4-FFF2-40B4-BE49-F238E27FC236}">
                <a16:creationId xmlns:a16="http://schemas.microsoft.com/office/drawing/2014/main" id="{49DEE1EC-4E48-B210-2C68-F48965D781B9}"/>
              </a:ext>
            </a:extLst>
          </p:cNvPr>
          <p:cNvSpPr>
            <a:spLocks noGrp="1"/>
          </p:cNvSpPr>
          <p:nvPr>
            <p:ph type="body" idx="1"/>
          </p:nvPr>
        </p:nvSpPr>
        <p:spPr>
          <a:xfrm>
            <a:off x="1139304" y="1612432"/>
            <a:ext cx="8220075" cy="615553"/>
          </a:xfrm>
        </p:spPr>
        <p:txBody>
          <a:bodyPr/>
          <a:lstStyle/>
          <a:p>
            <a:pPr marL="0" algn="l" rtl="0"/>
            <a:r>
              <a:rPr lang="en-PK" dirty="0"/>
              <a:t>Response: </a:t>
            </a:r>
          </a:p>
          <a:p>
            <a:pPr marL="0" algn="l" rtl="0"/>
            <a:endParaRPr lang="en-PK" dirty="0"/>
          </a:p>
        </p:txBody>
      </p:sp>
      <p:pic>
        <p:nvPicPr>
          <p:cNvPr id="5" name="Picture 4" descr="A screenshot of a computer&#10;&#10;Description automatically generated">
            <a:extLst>
              <a:ext uri="{FF2B5EF4-FFF2-40B4-BE49-F238E27FC236}">
                <a16:creationId xmlns:a16="http://schemas.microsoft.com/office/drawing/2014/main" id="{D4D092DC-DDA6-9C9A-DF2A-AF730CEE7E51}"/>
              </a:ext>
            </a:extLst>
          </p:cNvPr>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2298700" y="2227985"/>
            <a:ext cx="6264796" cy="1144730"/>
          </a:xfrm>
          <a:prstGeom prst="rect">
            <a:avLst/>
          </a:prstGeom>
        </p:spPr>
      </p:pic>
      <p:sp>
        <p:nvSpPr>
          <p:cNvPr id="6" name="Text Placeholder 2">
            <a:extLst>
              <a:ext uri="{FF2B5EF4-FFF2-40B4-BE49-F238E27FC236}">
                <a16:creationId xmlns:a16="http://schemas.microsoft.com/office/drawing/2014/main" id="{0F170FC5-020C-893B-4BD4-422EF55A94EA}"/>
              </a:ext>
            </a:extLst>
          </p:cNvPr>
          <p:cNvSpPr txBox="1">
            <a:spLocks/>
          </p:cNvSpPr>
          <p:nvPr/>
        </p:nvSpPr>
        <p:spPr>
          <a:xfrm>
            <a:off x="1139303" y="3604463"/>
            <a:ext cx="8220075" cy="923330"/>
          </a:xfrm>
          <a:prstGeom prst="rect">
            <a:avLst/>
          </a:prstGeom>
        </p:spPr>
        <p:txBody>
          <a:bodyPr wrap="square" lIns="0" tIns="0" rIns="0" bIns="0">
            <a:spAutoFit/>
          </a:bodyPr>
          <a:lstStyle>
            <a:lvl1pPr marL="0">
              <a:defRPr sz="2000" b="0" i="0">
                <a:solidFill>
                  <a:srgbClr val="333333"/>
                </a:solidFill>
                <a:latin typeface="Arial"/>
                <a:ea typeface="+mn-ea"/>
                <a:cs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rtl="0"/>
            <a:r>
              <a:rPr lang="en-PK" dirty="0"/>
              <a:t>In </a:t>
            </a:r>
            <a:r>
              <a:rPr lang="en-GB" dirty="0"/>
              <a:t>the </a:t>
            </a:r>
            <a:r>
              <a:rPr lang="en-PK" dirty="0"/>
              <a:t>weighted linear smoothing filter, we normalized the mask by the with of its coefficients e.g </a:t>
            </a:r>
          </a:p>
          <a:p>
            <a:pPr algn="l" rtl="0"/>
            <a:endParaRPr lang="en-PK" dirty="0"/>
          </a:p>
        </p:txBody>
      </p:sp>
      <p:pic>
        <p:nvPicPr>
          <p:cNvPr id="8" name="Picture 7" descr="A black and white square with white text&#10;&#10;Description automatically generated">
            <a:extLst>
              <a:ext uri="{FF2B5EF4-FFF2-40B4-BE49-F238E27FC236}">
                <a16:creationId xmlns:a16="http://schemas.microsoft.com/office/drawing/2014/main" id="{38042AF3-CAB8-533D-92F3-BDD1C4A4DD02}"/>
              </a:ext>
            </a:extLst>
          </p:cNvPr>
          <p:cNvPicPr>
            <a:picLocks noChangeAspect="1"/>
          </p:cNvPicPr>
          <p:nvPr/>
        </p:nvPicPr>
        <p:blipFill>
          <a:blip r:embed="rId3">
            <a:biLevel thresh="25000"/>
            <a:extLst>
              <a:ext uri="{BEBA8EAE-BF5A-486C-A8C5-ECC9F3942E4B}">
                <a14:imgProps xmlns:a14="http://schemas.microsoft.com/office/drawing/2010/main">
                  <a14:imgLayer r:embed="rId4">
                    <a14:imgEffect>
                      <a14:colorTemperature colorTemp="7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363140" y="4772810"/>
            <a:ext cx="7772400" cy="1871767"/>
          </a:xfrm>
          <a:prstGeom prst="rect">
            <a:avLst/>
          </a:prstGeom>
        </p:spPr>
      </p:pic>
    </p:spTree>
    <p:extLst>
      <p:ext uri="{BB962C8B-B14F-4D97-AF65-F5344CB8AC3E}">
        <p14:creationId xmlns:p14="http://schemas.microsoft.com/office/powerpoint/2010/main" val="26469479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3AEBF-8724-1FF2-0B34-0539A681A6E2}"/>
              </a:ext>
            </a:extLst>
          </p:cNvPr>
          <p:cNvSpPr>
            <a:spLocks noGrp="1"/>
          </p:cNvSpPr>
          <p:nvPr>
            <p:ph type="title"/>
          </p:nvPr>
        </p:nvSpPr>
        <p:spPr>
          <a:xfrm>
            <a:off x="707301" y="687153"/>
            <a:ext cx="8075930" cy="430887"/>
          </a:xfrm>
        </p:spPr>
        <p:txBody>
          <a:bodyPr/>
          <a:lstStyle/>
          <a:p>
            <a:r>
              <a:rPr lang="en-PK" dirty="0"/>
              <a:t>Non-Linear Filters (Median Filter)</a:t>
            </a:r>
          </a:p>
        </p:txBody>
      </p:sp>
      <p:sp>
        <p:nvSpPr>
          <p:cNvPr id="3" name="Text Placeholder 2">
            <a:extLst>
              <a:ext uri="{FF2B5EF4-FFF2-40B4-BE49-F238E27FC236}">
                <a16:creationId xmlns:a16="http://schemas.microsoft.com/office/drawing/2014/main" id="{FDA08C5D-9652-2AD9-3946-74AF5E30D0D2}"/>
              </a:ext>
            </a:extLst>
          </p:cNvPr>
          <p:cNvSpPr>
            <a:spLocks noGrp="1"/>
          </p:cNvSpPr>
          <p:nvPr>
            <p:ph type="body" idx="1"/>
          </p:nvPr>
        </p:nvSpPr>
        <p:spPr>
          <a:xfrm>
            <a:off x="1139304" y="1612431"/>
            <a:ext cx="8220075" cy="4739759"/>
          </a:xfrm>
        </p:spPr>
        <p:txBody>
          <a:bodyPr/>
          <a:lstStyle/>
          <a:p>
            <a:pPr marL="342900" indent="-342900" algn="just">
              <a:buFont typeface="Arial" panose="020B0604020202020204" pitchFamily="34" charset="0"/>
              <a:buChar char="•"/>
            </a:pPr>
            <a:r>
              <a:rPr lang="en-GB" sz="2400" dirty="0">
                <a:solidFill>
                  <a:schemeClr val="tx1"/>
                </a:solidFill>
                <a:effectLst/>
                <a:latin typeface="Helvetica" pitchFamily="2" charset="0"/>
              </a:rPr>
              <a:t>Mainly used to remove the noise present in the image.</a:t>
            </a:r>
          </a:p>
          <a:p>
            <a:pPr marL="342900" indent="-342900" algn="just">
              <a:buFont typeface="Arial" panose="020B0604020202020204" pitchFamily="34" charset="0"/>
              <a:buChar char="•"/>
            </a:pPr>
            <a:r>
              <a:rPr lang="en-GB" sz="2400" dirty="0">
                <a:solidFill>
                  <a:schemeClr val="tx1"/>
                </a:solidFill>
                <a:effectLst/>
                <a:latin typeface="Helvetica" pitchFamily="2" charset="0"/>
              </a:rPr>
              <a:t>It also provides a considerable amount of blurriness</a:t>
            </a:r>
            <a:r>
              <a:rPr lang="en-GB" sz="2400" dirty="0">
                <a:solidFill>
                  <a:schemeClr val="tx1"/>
                </a:solidFill>
                <a:latin typeface="Helvetica" pitchFamily="2" charset="0"/>
              </a:rPr>
              <a:t>.</a:t>
            </a:r>
          </a:p>
          <a:p>
            <a:pPr marL="342900" indent="-342900" algn="just">
              <a:buFont typeface="Arial" panose="020B0604020202020204" pitchFamily="34" charset="0"/>
              <a:buChar char="•"/>
            </a:pPr>
            <a:r>
              <a:rPr lang="en-GB" sz="2400" dirty="0">
                <a:solidFill>
                  <a:schemeClr val="tx1"/>
                </a:solidFill>
                <a:effectLst/>
                <a:latin typeface="Helvetica" pitchFamily="2" charset="0"/>
              </a:rPr>
              <a:t>It is primarily used in </a:t>
            </a:r>
            <a:r>
              <a:rPr lang="en-GB" sz="2400" dirty="0" smtClean="0">
                <a:solidFill>
                  <a:schemeClr val="tx1"/>
                </a:solidFill>
                <a:effectLst/>
                <a:latin typeface="Helvetica" pitchFamily="2" charset="0"/>
              </a:rPr>
              <a:t>cases </a:t>
            </a:r>
            <a:r>
              <a:rPr lang="en-GB" sz="2400" dirty="0">
                <a:solidFill>
                  <a:schemeClr val="tx1"/>
                </a:solidFill>
                <a:effectLst/>
                <a:latin typeface="Helvetica" pitchFamily="2" charset="0"/>
              </a:rPr>
              <a:t>where we are dealing with impulse</a:t>
            </a:r>
            <a:r>
              <a:rPr lang="en-GB" sz="2400" dirty="0">
                <a:solidFill>
                  <a:schemeClr val="tx1"/>
                </a:solidFill>
                <a:latin typeface="Helvetica" pitchFamily="2" charset="0"/>
              </a:rPr>
              <a:t> </a:t>
            </a:r>
            <a:r>
              <a:rPr lang="en-GB" sz="2400" dirty="0" smtClean="0">
                <a:solidFill>
                  <a:schemeClr val="tx1"/>
                </a:solidFill>
                <a:effectLst/>
                <a:latin typeface="Helvetica" pitchFamily="2" charset="0"/>
              </a:rPr>
              <a:t>noise, </a:t>
            </a:r>
            <a:r>
              <a:rPr lang="en-GB" sz="2400" dirty="0">
                <a:solidFill>
                  <a:schemeClr val="tx1"/>
                </a:solidFill>
                <a:effectLst/>
                <a:latin typeface="Helvetica" pitchFamily="2" charset="0"/>
              </a:rPr>
              <a:t>such as salt and pepper </a:t>
            </a:r>
            <a:r>
              <a:rPr lang="en-GB" sz="2400" dirty="0" smtClean="0">
                <a:solidFill>
                  <a:schemeClr val="tx1"/>
                </a:solidFill>
                <a:effectLst/>
                <a:latin typeface="Helvetica" pitchFamily="2" charset="0"/>
              </a:rPr>
              <a:t>noise.</a:t>
            </a:r>
            <a:endParaRPr lang="en-GB" sz="2400" dirty="0">
              <a:solidFill>
                <a:schemeClr val="tx1"/>
              </a:solidFill>
              <a:effectLst/>
              <a:latin typeface="Helvetica" pitchFamily="2" charset="0"/>
            </a:endParaRPr>
          </a:p>
          <a:p>
            <a:pPr marL="342900" indent="-342900" algn="just">
              <a:buFont typeface="Arial" panose="020B0604020202020204" pitchFamily="34" charset="0"/>
              <a:buChar char="•"/>
            </a:pPr>
            <a:r>
              <a:rPr lang="en-GB" sz="2400" dirty="0">
                <a:solidFill>
                  <a:schemeClr val="tx1"/>
                </a:solidFill>
                <a:latin typeface="Helvetica" pitchFamily="2" charset="0"/>
              </a:rPr>
              <a:t>In a non-linear filter, we use a median filter</a:t>
            </a:r>
          </a:p>
          <a:p>
            <a:pPr marL="342900" indent="-342900" algn="just">
              <a:buFont typeface="Arial" panose="020B0604020202020204" pitchFamily="34" charset="0"/>
              <a:buChar char="•"/>
            </a:pPr>
            <a:endParaRPr lang="en-GB" sz="2400" dirty="0">
              <a:solidFill>
                <a:schemeClr val="tx1"/>
              </a:solidFill>
              <a:latin typeface="Helvetica" pitchFamily="2" charset="0"/>
            </a:endParaRPr>
          </a:p>
          <a:p>
            <a:r>
              <a:rPr lang="en-GB" dirty="0">
                <a:latin typeface="Helvetica" pitchFamily="2" charset="0"/>
              </a:rPr>
              <a:t>    </a:t>
            </a:r>
            <a:r>
              <a:rPr lang="en-GB" sz="2400" dirty="0">
                <a:solidFill>
                  <a:schemeClr val="tx1"/>
                </a:solidFill>
                <a:latin typeface="Helvetica" pitchFamily="2" charset="0"/>
              </a:rPr>
              <a:t>For example, if an image patch is: </a:t>
            </a:r>
            <a:endParaRPr lang="en-GB" sz="2400" dirty="0" smtClean="0">
              <a:solidFill>
                <a:schemeClr val="tx1"/>
              </a:solidFill>
              <a:latin typeface="Helvetica" pitchFamily="2" charset="0"/>
            </a:endParaRPr>
          </a:p>
          <a:p>
            <a:r>
              <a:rPr lang="en-GB" sz="2400" dirty="0" smtClean="0">
                <a:solidFill>
                  <a:schemeClr val="tx1"/>
                </a:solidFill>
                <a:latin typeface="Helvetica" pitchFamily="2" charset="0"/>
              </a:rPr>
              <a:t>{1, 3, 50, 60, 2, 155, 159, 70, 180}</a:t>
            </a:r>
          </a:p>
          <a:p>
            <a:r>
              <a:rPr lang="en-GB" sz="2400" dirty="0" smtClean="0">
                <a:solidFill>
                  <a:schemeClr val="tx1"/>
                </a:solidFill>
                <a:latin typeface="Helvetica" pitchFamily="2" charset="0"/>
              </a:rPr>
              <a:t>sorted</a:t>
            </a:r>
            <a:r>
              <a:rPr lang="en-GB" sz="2400" dirty="0">
                <a:solidFill>
                  <a:schemeClr val="tx1"/>
                </a:solidFill>
                <a:latin typeface="Helvetica" pitchFamily="2" charset="0"/>
              </a:rPr>
              <a:t>: {</a:t>
            </a:r>
            <a:r>
              <a:rPr lang="en-GB" sz="2400" dirty="0" smtClean="0">
                <a:solidFill>
                  <a:schemeClr val="tx1"/>
                </a:solidFill>
                <a:latin typeface="Helvetica" pitchFamily="2" charset="0"/>
              </a:rPr>
              <a:t>1, 2, 3, 50, 60, 70, 155, 159, 180}</a:t>
            </a:r>
            <a:endParaRPr lang="en-GB" sz="2400" dirty="0">
              <a:solidFill>
                <a:schemeClr val="tx1"/>
              </a:solidFill>
              <a:latin typeface="Helvetica" pitchFamily="2" charset="0"/>
            </a:endParaRPr>
          </a:p>
          <a:p>
            <a:pPr marL="342900" indent="-342900" algn="just">
              <a:buFont typeface="Arial" panose="020B0604020202020204" pitchFamily="34" charset="0"/>
              <a:buChar char="•"/>
            </a:pPr>
            <a:endParaRPr lang="en-GB" sz="2400" dirty="0">
              <a:solidFill>
                <a:schemeClr val="tx1"/>
              </a:solidFill>
              <a:latin typeface="Helvetica" pitchFamily="2" charset="0"/>
            </a:endParaRPr>
          </a:p>
          <a:p>
            <a:pPr marL="342900" indent="-342900" algn="just">
              <a:buFont typeface="Arial" panose="020B0604020202020204" pitchFamily="34" charset="0"/>
              <a:buChar char="•"/>
            </a:pPr>
            <a:endParaRPr lang="en-GB" sz="2400" dirty="0">
              <a:solidFill>
                <a:schemeClr val="tx1"/>
              </a:solidFill>
              <a:latin typeface="Helvetica" pitchFamily="2" charset="0"/>
            </a:endParaRPr>
          </a:p>
          <a:p>
            <a:pPr marL="342900" indent="-342900" algn="just">
              <a:buFont typeface="Arial" panose="020B0604020202020204" pitchFamily="34" charset="0"/>
              <a:buChar char="•"/>
            </a:pPr>
            <a:endParaRPr lang="en-GB" sz="2400" dirty="0">
              <a:solidFill>
                <a:schemeClr val="tx1"/>
              </a:solidFill>
              <a:effectLst/>
              <a:latin typeface="Helvetica" pitchFamily="2" charset="0"/>
            </a:endParaRPr>
          </a:p>
          <a:p>
            <a:pPr marL="0" algn="l" rtl="0"/>
            <a:endParaRPr lang="en-PK" dirty="0">
              <a:solidFill>
                <a:schemeClr val="tx1"/>
              </a:solidFill>
            </a:endParaRPr>
          </a:p>
        </p:txBody>
      </p:sp>
      <p:pic>
        <p:nvPicPr>
          <p:cNvPr id="1026" name="Picture 2" descr="Minimum, Maximum, and Median Filters - Graphics Mi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8816" y="5076825"/>
            <a:ext cx="4152900" cy="2239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9659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C4263-E884-77BA-1947-D73E41904123}"/>
              </a:ext>
            </a:extLst>
          </p:cNvPr>
          <p:cNvSpPr>
            <a:spLocks noGrp="1"/>
          </p:cNvSpPr>
          <p:nvPr>
            <p:ph type="title"/>
          </p:nvPr>
        </p:nvSpPr>
        <p:spPr>
          <a:xfrm>
            <a:off x="707301" y="687153"/>
            <a:ext cx="8075930" cy="430887"/>
          </a:xfrm>
        </p:spPr>
        <p:txBody>
          <a:bodyPr/>
          <a:lstStyle/>
          <a:p>
            <a:r>
              <a:rPr lang="en-PK" dirty="0"/>
              <a:t>Max F</a:t>
            </a:r>
            <a:r>
              <a:rPr lang="en-GB" dirty="0" err="1"/>
              <a:t>i</a:t>
            </a:r>
            <a:r>
              <a:rPr lang="en-PK" dirty="0"/>
              <a:t>lter</a:t>
            </a:r>
          </a:p>
        </p:txBody>
      </p:sp>
      <p:sp>
        <p:nvSpPr>
          <p:cNvPr id="3" name="Text Placeholder 2">
            <a:extLst>
              <a:ext uri="{FF2B5EF4-FFF2-40B4-BE49-F238E27FC236}">
                <a16:creationId xmlns:a16="http://schemas.microsoft.com/office/drawing/2014/main" id="{9A4B9056-608C-6E76-ADB0-F2B0016B395C}"/>
              </a:ext>
            </a:extLst>
          </p:cNvPr>
          <p:cNvSpPr>
            <a:spLocks noGrp="1"/>
          </p:cNvSpPr>
          <p:nvPr>
            <p:ph type="body" idx="1"/>
          </p:nvPr>
        </p:nvSpPr>
        <p:spPr>
          <a:xfrm>
            <a:off x="1139304" y="1612432"/>
            <a:ext cx="8220075" cy="5847755"/>
          </a:xfrm>
        </p:spPr>
        <p:txBody>
          <a:bodyPr/>
          <a:lstStyle/>
          <a:p>
            <a:pPr marL="342900" indent="-342900">
              <a:buFont typeface="Arial" panose="020B0604020202020204" pitchFamily="34" charset="0"/>
              <a:buChar char="•"/>
            </a:pPr>
            <a:r>
              <a:rPr lang="en-GB" dirty="0">
                <a:effectLst/>
                <a:latin typeface="Helvetica" pitchFamily="2" charset="0"/>
              </a:rPr>
              <a:t>In the max filter, the </a:t>
            </a:r>
            <a:r>
              <a:rPr lang="en-GB" dirty="0" err="1">
                <a:effectLst/>
                <a:latin typeface="Helvetica" pitchFamily="2" charset="0"/>
              </a:rPr>
              <a:t>center</a:t>
            </a:r>
            <a:r>
              <a:rPr lang="en-GB" dirty="0">
                <a:effectLst/>
                <a:latin typeface="Helvetica" pitchFamily="2" charset="0"/>
              </a:rPr>
              <a:t> pixel value will be the max value of the </a:t>
            </a:r>
            <a:r>
              <a:rPr lang="en-GB" dirty="0" err="1">
                <a:effectLst/>
                <a:latin typeface="Helvetica" pitchFamily="2" charset="0"/>
              </a:rPr>
              <a:t>neighborhood</a:t>
            </a:r>
            <a:r>
              <a:rPr lang="en-GB" dirty="0">
                <a:effectLst/>
                <a:latin typeface="Helvetica" pitchFamily="2" charset="0"/>
              </a:rPr>
              <a:t>.</a:t>
            </a:r>
          </a:p>
          <a:p>
            <a:pPr marL="342900" indent="-342900">
              <a:buFont typeface="Arial" panose="020B0604020202020204" pitchFamily="34" charset="0"/>
              <a:buChar char="•"/>
            </a:pPr>
            <a:endParaRPr lang="en-GB" dirty="0">
              <a:effectLst/>
              <a:latin typeface="Helvetica" pitchFamily="2" charset="0"/>
            </a:endParaRPr>
          </a:p>
          <a:p>
            <a:pPr marL="342900" indent="-342900" algn="just">
              <a:buFont typeface="Arial" panose="020B0604020202020204" pitchFamily="34" charset="0"/>
              <a:buChar char="•"/>
            </a:pPr>
            <a:r>
              <a:rPr lang="en-GB" dirty="0">
                <a:latin typeface="Helvetica" pitchFamily="2" charset="0"/>
              </a:rPr>
              <a:t>Enhances edges and highlights by expanding the size of bright regions, making it useful for emphasizing features in images where bright details are crucial.</a:t>
            </a:r>
          </a:p>
          <a:p>
            <a:pPr marL="342900" indent="-342900" algn="just">
              <a:buFont typeface="Arial" panose="020B0604020202020204" pitchFamily="34" charset="0"/>
              <a:buChar char="•"/>
            </a:pPr>
            <a:endParaRPr lang="en-GB" dirty="0">
              <a:latin typeface="Helvetica" pitchFamily="2" charset="0"/>
            </a:endParaRPr>
          </a:p>
          <a:p>
            <a:pPr marL="342900" indent="-342900" algn="just">
              <a:buFont typeface="Arial" panose="020B0604020202020204" pitchFamily="34" charset="0"/>
              <a:buChar char="•"/>
            </a:pPr>
            <a:r>
              <a:rPr lang="en-GB" dirty="0">
                <a:latin typeface="Helvetica" pitchFamily="2" charset="0"/>
              </a:rPr>
              <a:t>Used in image preprocessing for feature extraction, especially in applications like object detection, medical imaging, and optical character recognition (OCR).</a:t>
            </a:r>
          </a:p>
          <a:p>
            <a:pPr algn="l"/>
            <a:endParaRPr lang="en-GB" dirty="0">
              <a:highlight>
                <a:srgbClr val="FFFFFF"/>
              </a:highlight>
              <a:latin typeface="Helvetica" pitchFamily="2" charset="0"/>
            </a:endParaRPr>
          </a:p>
          <a:p>
            <a:pPr algn="l"/>
            <a:r>
              <a:rPr lang="en-GB" b="1" i="0" dirty="0">
                <a:solidFill>
                  <a:srgbClr val="FF0000"/>
                </a:solidFill>
                <a:effectLst/>
                <a:highlight>
                  <a:srgbClr val="FFFFFF"/>
                </a:highlight>
                <a:latin typeface="Söhne"/>
              </a:rPr>
              <a:t>Note: </a:t>
            </a:r>
            <a:r>
              <a:rPr lang="en-GB" dirty="0">
                <a:latin typeface="Helvetica" pitchFamily="2" charset="0"/>
              </a:rPr>
              <a:t>Can lead to loss of finer details and increased noise if not carefully applied, as it tends to brighten all pixels in the </a:t>
            </a:r>
            <a:r>
              <a:rPr lang="en-GB" dirty="0" err="1">
                <a:latin typeface="Helvetica" pitchFamily="2" charset="0"/>
              </a:rPr>
              <a:t>neighborhood</a:t>
            </a:r>
            <a:r>
              <a:rPr lang="en-GB" dirty="0">
                <a:latin typeface="Helvetica" pitchFamily="2" charset="0"/>
              </a:rPr>
              <a:t> indiscriminately</a:t>
            </a:r>
            <a:r>
              <a:rPr lang="en-GB" b="0" i="0" dirty="0">
                <a:solidFill>
                  <a:srgbClr val="0D0D0D"/>
                </a:solidFill>
                <a:effectLst/>
                <a:highlight>
                  <a:srgbClr val="FFFFFF"/>
                </a:highlight>
                <a:latin typeface="Söhne"/>
              </a:rPr>
              <a:t>.</a:t>
            </a:r>
          </a:p>
          <a:p>
            <a:pPr algn="l"/>
            <a:r>
              <a:rPr lang="en-GB" b="0" i="0" dirty="0">
                <a:solidFill>
                  <a:srgbClr val="0D0D0D"/>
                </a:solidFill>
                <a:effectLst/>
                <a:highlight>
                  <a:srgbClr val="FFFFFF"/>
                </a:highlight>
                <a:latin typeface="Söhne"/>
              </a:rPr>
              <a:t>Parameter tuning, such as the size of the </a:t>
            </a:r>
            <a:r>
              <a:rPr lang="en-GB" b="0" i="0" dirty="0" err="1">
                <a:solidFill>
                  <a:srgbClr val="0D0D0D"/>
                </a:solidFill>
                <a:effectLst/>
                <a:highlight>
                  <a:srgbClr val="FFFFFF"/>
                </a:highlight>
                <a:latin typeface="Söhne"/>
              </a:rPr>
              <a:t>neighborhood</a:t>
            </a:r>
            <a:r>
              <a:rPr lang="en-GB" b="0" i="0" dirty="0">
                <a:solidFill>
                  <a:srgbClr val="0D0D0D"/>
                </a:solidFill>
                <a:effectLst/>
                <a:highlight>
                  <a:srgbClr val="FFFFFF"/>
                </a:highlight>
                <a:latin typeface="Söhne"/>
              </a:rPr>
              <a:t>, is essential for optimal performance.</a:t>
            </a:r>
          </a:p>
          <a:p>
            <a:pPr algn="ctr"/>
            <a:r>
              <a:rPr lang="en-GB" dirty="0"/>
              <a:t/>
            </a:r>
            <a:br>
              <a:rPr lang="en-GB" dirty="0"/>
            </a:br>
            <a:r>
              <a:rPr lang="en-GB" dirty="0">
                <a:effectLst/>
                <a:latin typeface="Helvetica" pitchFamily="2" charset="0"/>
              </a:rPr>
              <a:t>R =Max {</a:t>
            </a:r>
            <a:r>
              <a:rPr lang="en-GB" dirty="0" err="1">
                <a:effectLst/>
                <a:latin typeface="Helvetica" pitchFamily="2" charset="0"/>
              </a:rPr>
              <a:t>Z</a:t>
            </a:r>
            <a:r>
              <a:rPr lang="en-GB" baseline="-25000" dirty="0" err="1">
                <a:effectLst/>
                <a:latin typeface="Helvetica" pitchFamily="2" charset="0"/>
              </a:rPr>
              <a:t>k</a:t>
            </a:r>
            <a:r>
              <a:rPr lang="en-GB" dirty="0">
                <a:latin typeface="Helvetica" pitchFamily="2" charset="0"/>
              </a:rPr>
              <a:t> | K = </a:t>
            </a:r>
            <a:r>
              <a:rPr lang="en-GB" dirty="0">
                <a:effectLst/>
                <a:latin typeface="Helvetica" pitchFamily="2" charset="0"/>
              </a:rPr>
              <a:t>1, 2,.. . . . </a:t>
            </a:r>
            <a:r>
              <a:rPr lang="en-GB" dirty="0" err="1">
                <a:effectLst/>
                <a:latin typeface="Helvetica" pitchFamily="2" charset="0"/>
              </a:rPr>
              <a:t>mn</a:t>
            </a:r>
            <a:r>
              <a:rPr lang="en-GB" dirty="0">
                <a:effectLst/>
                <a:latin typeface="Helvetica" pitchFamily="2" charset="0"/>
              </a:rPr>
              <a:t>}</a:t>
            </a:r>
          </a:p>
          <a:p>
            <a:endParaRPr lang="en-PK" dirty="0"/>
          </a:p>
        </p:txBody>
      </p:sp>
    </p:spTree>
    <p:extLst>
      <p:ext uri="{BB962C8B-B14F-4D97-AF65-F5344CB8AC3E}">
        <p14:creationId xmlns:p14="http://schemas.microsoft.com/office/powerpoint/2010/main" val="33316610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301" y="687153"/>
            <a:ext cx="8075930" cy="430887"/>
          </a:xfrm>
        </p:spPr>
        <p:txBody>
          <a:bodyPr/>
          <a:lstStyle/>
          <a:p>
            <a:r>
              <a:rPr lang="en-PK" dirty="0"/>
              <a:t>Max F</a:t>
            </a:r>
            <a:r>
              <a:rPr lang="en-GB" dirty="0" err="1"/>
              <a:t>i</a:t>
            </a:r>
            <a:r>
              <a:rPr lang="en-PK" dirty="0"/>
              <a:t>lter</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2900" y="1724025"/>
            <a:ext cx="6915150" cy="5238750"/>
          </a:xfrm>
          <a:prstGeom prst="rect">
            <a:avLst/>
          </a:prstGeom>
        </p:spPr>
      </p:pic>
      <p:sp>
        <p:nvSpPr>
          <p:cNvPr id="4" name="Rectangle 3"/>
          <p:cNvSpPr/>
          <p:nvPr/>
        </p:nvSpPr>
        <p:spPr>
          <a:xfrm>
            <a:off x="2451100" y="1736090"/>
            <a:ext cx="1295400" cy="3810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p:cNvSpPr/>
          <p:nvPr/>
        </p:nvSpPr>
        <p:spPr>
          <a:xfrm>
            <a:off x="5575300" y="1736090"/>
            <a:ext cx="1600200" cy="3810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p:cNvSpPr/>
          <p:nvPr/>
        </p:nvSpPr>
        <p:spPr>
          <a:xfrm>
            <a:off x="5041900" y="3476625"/>
            <a:ext cx="3352800" cy="348615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p:cNvSpPr/>
          <p:nvPr/>
        </p:nvSpPr>
        <p:spPr>
          <a:xfrm>
            <a:off x="5346700" y="1888489"/>
            <a:ext cx="2057400" cy="100401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074" name="Picture 2" descr="Minimum, Maximum, and Median Filters - Graphics Mi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5300" y="3869690"/>
            <a:ext cx="3971925" cy="211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00956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C4263-E884-77BA-1947-D73E41904123}"/>
              </a:ext>
            </a:extLst>
          </p:cNvPr>
          <p:cNvSpPr>
            <a:spLocks noGrp="1"/>
          </p:cNvSpPr>
          <p:nvPr>
            <p:ph type="title"/>
          </p:nvPr>
        </p:nvSpPr>
        <p:spPr>
          <a:xfrm>
            <a:off x="707301" y="687153"/>
            <a:ext cx="8075930" cy="430887"/>
          </a:xfrm>
        </p:spPr>
        <p:txBody>
          <a:bodyPr/>
          <a:lstStyle/>
          <a:p>
            <a:r>
              <a:rPr lang="en-PK" dirty="0"/>
              <a:t>Min F</a:t>
            </a:r>
            <a:r>
              <a:rPr lang="en-GB" dirty="0" err="1"/>
              <a:t>i</a:t>
            </a:r>
            <a:r>
              <a:rPr lang="en-PK" dirty="0"/>
              <a:t>lter</a:t>
            </a:r>
          </a:p>
        </p:txBody>
      </p:sp>
      <p:sp>
        <p:nvSpPr>
          <p:cNvPr id="3" name="Text Placeholder 2">
            <a:extLst>
              <a:ext uri="{FF2B5EF4-FFF2-40B4-BE49-F238E27FC236}">
                <a16:creationId xmlns:a16="http://schemas.microsoft.com/office/drawing/2014/main" id="{9A4B9056-608C-6E76-ADB0-F2B0016B395C}"/>
              </a:ext>
            </a:extLst>
          </p:cNvPr>
          <p:cNvSpPr>
            <a:spLocks noGrp="1"/>
          </p:cNvSpPr>
          <p:nvPr>
            <p:ph type="body" idx="1"/>
          </p:nvPr>
        </p:nvSpPr>
        <p:spPr>
          <a:xfrm>
            <a:off x="1139304" y="1612432"/>
            <a:ext cx="8220075" cy="5539978"/>
          </a:xfrm>
        </p:spPr>
        <p:txBody>
          <a:bodyPr/>
          <a:lstStyle/>
          <a:p>
            <a:pPr algn="l">
              <a:buFont typeface="+mj-lt"/>
              <a:buAutoNum type="arabicPeriod"/>
            </a:pPr>
            <a:endParaRPr lang="en-GB" b="0" i="0" dirty="0">
              <a:solidFill>
                <a:srgbClr val="0D0D0D"/>
              </a:solidFill>
              <a:effectLst/>
              <a:highlight>
                <a:srgbClr val="FFFFFF"/>
              </a:highlight>
              <a:latin typeface="Söhne"/>
            </a:endParaRPr>
          </a:p>
          <a:p>
            <a:pPr marL="366712" lvl="1" indent="-342900" algn="l">
              <a:buFont typeface="Arial" panose="020B0604020202020204" pitchFamily="34" charset="0"/>
              <a:buChar char="•"/>
            </a:pPr>
            <a:r>
              <a:rPr lang="en-GB" sz="2000" dirty="0">
                <a:solidFill>
                  <a:srgbClr val="333333"/>
                </a:solidFill>
                <a:latin typeface="Helvetica" pitchFamily="2" charset="0"/>
                <a:cs typeface="Arial"/>
              </a:rPr>
              <a:t>The min filter is a nonlinear filter that replaces each pixel's value with the minimum value within a specified </a:t>
            </a:r>
            <a:r>
              <a:rPr lang="en-GB" sz="2000" dirty="0" err="1">
                <a:solidFill>
                  <a:srgbClr val="333333"/>
                </a:solidFill>
                <a:latin typeface="Helvetica" pitchFamily="2" charset="0"/>
                <a:cs typeface="Arial"/>
              </a:rPr>
              <a:t>neighborhood</a:t>
            </a:r>
            <a:r>
              <a:rPr lang="en-GB" sz="2000" dirty="0">
                <a:solidFill>
                  <a:srgbClr val="333333"/>
                </a:solidFill>
                <a:latin typeface="Helvetica" pitchFamily="2" charset="0"/>
                <a:cs typeface="Arial"/>
              </a:rPr>
              <a:t>, enhancing dark features in an image.</a:t>
            </a:r>
          </a:p>
          <a:p>
            <a:pPr marL="366712" lvl="1" indent="-342900" algn="l">
              <a:buFont typeface="Arial" panose="020B0604020202020204" pitchFamily="34" charset="0"/>
              <a:buChar char="•"/>
            </a:pPr>
            <a:endParaRPr lang="en-GB" sz="2000" dirty="0">
              <a:solidFill>
                <a:srgbClr val="333333"/>
              </a:solidFill>
              <a:latin typeface="Helvetica" pitchFamily="2" charset="0"/>
              <a:cs typeface="Arial"/>
            </a:endParaRPr>
          </a:p>
          <a:p>
            <a:pPr marL="366712" lvl="1" indent="-342900" algn="l">
              <a:buFont typeface="Arial" panose="020B0604020202020204" pitchFamily="34" charset="0"/>
              <a:buChar char="•"/>
            </a:pPr>
            <a:r>
              <a:rPr lang="en-GB" sz="2000" dirty="0">
                <a:solidFill>
                  <a:srgbClr val="333333"/>
                </a:solidFill>
                <a:latin typeface="Helvetica" pitchFamily="2" charset="0"/>
                <a:cs typeface="Arial"/>
              </a:rPr>
              <a:t>Effective at reducing certain types of noise, such as salt-and-pepper noise, by eliminating small bright spots while preserving the overall structure of dark regions</a:t>
            </a:r>
            <a:r>
              <a:rPr lang="en-GB" dirty="0">
                <a:latin typeface="Helvetica" pitchFamily="2" charset="0"/>
              </a:rPr>
              <a:t>.</a:t>
            </a:r>
          </a:p>
          <a:p>
            <a:pPr marL="23812" lvl="1" algn="l"/>
            <a:endParaRPr lang="en-GB" sz="2000" dirty="0">
              <a:solidFill>
                <a:srgbClr val="333333"/>
              </a:solidFill>
              <a:latin typeface="Helvetica" pitchFamily="2" charset="0"/>
              <a:cs typeface="Arial"/>
            </a:endParaRPr>
          </a:p>
          <a:p>
            <a:pPr marL="366712" lvl="1" indent="-342900" algn="just">
              <a:buFont typeface="Arial" panose="020B0604020202020204" pitchFamily="34" charset="0"/>
              <a:buChar char="•"/>
            </a:pPr>
            <a:r>
              <a:rPr lang="en-GB" sz="2000" dirty="0">
                <a:solidFill>
                  <a:srgbClr val="333333"/>
                </a:solidFill>
                <a:latin typeface="Helvetica" pitchFamily="2" charset="0"/>
                <a:cs typeface="Arial"/>
              </a:rPr>
              <a:t>Used in image preprocessing for tasks such as shadow enhancement, background subtraction, and improving the visibility of dark structures in medical and astronomical imaging.</a:t>
            </a:r>
          </a:p>
          <a:p>
            <a:pPr marL="366712" lvl="1" indent="-342900" algn="just">
              <a:buFont typeface="Arial" panose="020B0604020202020204" pitchFamily="34" charset="0"/>
              <a:buChar char="•"/>
            </a:pPr>
            <a:endParaRPr lang="en-GB" sz="2000" dirty="0">
              <a:solidFill>
                <a:srgbClr val="333333"/>
              </a:solidFill>
              <a:latin typeface="Helvetica" pitchFamily="2" charset="0"/>
              <a:cs typeface="Arial"/>
            </a:endParaRPr>
          </a:p>
          <a:p>
            <a:pPr algn="ctr"/>
            <a:r>
              <a:rPr lang="en-GB" dirty="0"/>
              <a:t/>
            </a:r>
            <a:br>
              <a:rPr lang="en-GB" dirty="0"/>
            </a:br>
            <a:r>
              <a:rPr lang="en-GB" dirty="0">
                <a:effectLst/>
                <a:latin typeface="Helvetica" pitchFamily="2" charset="0"/>
              </a:rPr>
              <a:t>R =min {</a:t>
            </a:r>
            <a:r>
              <a:rPr lang="en-GB" dirty="0" err="1">
                <a:effectLst/>
                <a:latin typeface="Helvetica" pitchFamily="2" charset="0"/>
              </a:rPr>
              <a:t>Z</a:t>
            </a:r>
            <a:r>
              <a:rPr lang="en-GB" baseline="-25000" dirty="0" err="1">
                <a:effectLst/>
                <a:latin typeface="Helvetica" pitchFamily="2" charset="0"/>
              </a:rPr>
              <a:t>k</a:t>
            </a:r>
            <a:r>
              <a:rPr lang="en-GB" dirty="0">
                <a:latin typeface="Helvetica" pitchFamily="2" charset="0"/>
              </a:rPr>
              <a:t> | K = </a:t>
            </a:r>
            <a:r>
              <a:rPr lang="en-GB" dirty="0">
                <a:effectLst/>
                <a:latin typeface="Helvetica" pitchFamily="2" charset="0"/>
              </a:rPr>
              <a:t>1, 2,.. . . . </a:t>
            </a:r>
            <a:r>
              <a:rPr lang="en-GB" dirty="0" err="1">
                <a:effectLst/>
                <a:latin typeface="Helvetica" pitchFamily="2" charset="0"/>
              </a:rPr>
              <a:t>mn</a:t>
            </a:r>
            <a:r>
              <a:rPr lang="en-GB" dirty="0">
                <a:effectLst/>
                <a:latin typeface="Helvetica" pitchFamily="2" charset="0"/>
              </a:rPr>
              <a:t>}</a:t>
            </a:r>
            <a:endParaRPr lang="en-PK" dirty="0"/>
          </a:p>
          <a:p>
            <a:pPr algn="ctr"/>
            <a:endParaRPr lang="en-GB" dirty="0">
              <a:highlight>
                <a:srgbClr val="FFFFFF"/>
              </a:highlight>
              <a:latin typeface="Helvetica" pitchFamily="2" charset="0"/>
            </a:endParaRPr>
          </a:p>
          <a:p>
            <a:pPr algn="l"/>
            <a:endParaRPr lang="en-GB" dirty="0">
              <a:effectLst/>
              <a:latin typeface="Helvetica" pitchFamily="2" charset="0"/>
            </a:endParaRPr>
          </a:p>
          <a:p>
            <a:endParaRPr lang="en-PK" dirty="0"/>
          </a:p>
        </p:txBody>
      </p:sp>
    </p:spTree>
    <p:extLst>
      <p:ext uri="{BB962C8B-B14F-4D97-AF65-F5344CB8AC3E}">
        <p14:creationId xmlns:p14="http://schemas.microsoft.com/office/powerpoint/2010/main" val="3331744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301" y="687153"/>
            <a:ext cx="8075930" cy="430887"/>
          </a:xfrm>
        </p:spPr>
        <p:txBody>
          <a:bodyPr/>
          <a:lstStyle/>
          <a:p>
            <a:r>
              <a:rPr lang="en-PK" dirty="0" smtClean="0"/>
              <a:t>Min</a:t>
            </a:r>
            <a:r>
              <a:rPr lang="en-US" dirty="0" smtClean="0"/>
              <a:t>/Max</a:t>
            </a:r>
            <a:r>
              <a:rPr lang="en-PK" dirty="0" smtClean="0"/>
              <a:t> </a:t>
            </a:r>
            <a:r>
              <a:rPr lang="en-PK" dirty="0"/>
              <a:t>F</a:t>
            </a:r>
            <a:r>
              <a:rPr lang="en-GB" dirty="0" err="1"/>
              <a:t>i</a:t>
            </a:r>
            <a:r>
              <a:rPr lang="en-PK" dirty="0"/>
              <a:t>lter</a:t>
            </a:r>
            <a:endParaRPr lang="en-US" dirty="0"/>
          </a:p>
        </p:txBody>
      </p:sp>
      <p:pic>
        <p:nvPicPr>
          <p:cNvPr id="3" name="Picture 2"/>
          <p:cNvPicPr>
            <a:picLocks noChangeAspect="1"/>
          </p:cNvPicPr>
          <p:nvPr/>
        </p:nvPicPr>
        <p:blipFill rotWithShape="1">
          <a:blip r:embed="rId2"/>
          <a:srcRect t="9091"/>
          <a:stretch/>
        </p:blipFill>
        <p:spPr>
          <a:xfrm>
            <a:off x="100734" y="2181225"/>
            <a:ext cx="9983066" cy="3810000"/>
          </a:xfrm>
          <a:prstGeom prst="rect">
            <a:avLst/>
          </a:prstGeom>
        </p:spPr>
      </p:pic>
      <p:sp>
        <p:nvSpPr>
          <p:cNvPr id="4" name="TextBox 3"/>
          <p:cNvSpPr txBox="1"/>
          <p:nvPr/>
        </p:nvSpPr>
        <p:spPr>
          <a:xfrm>
            <a:off x="3289300" y="1800225"/>
            <a:ext cx="3110147" cy="276999"/>
          </a:xfrm>
          <a:prstGeom prst="rect">
            <a:avLst/>
          </a:prstGeom>
          <a:noFill/>
        </p:spPr>
        <p:txBody>
          <a:bodyPr wrap="none" rtlCol="0">
            <a:spAutoFit/>
          </a:bodyPr>
          <a:lstStyle/>
          <a:p>
            <a:r>
              <a:rPr lang="en-US" sz="1200" dirty="0" smtClean="0"/>
              <a:t>Max Filter Applied (Brighter Area Enhance)</a:t>
            </a:r>
            <a:endParaRPr lang="en-US" dirty="0"/>
          </a:p>
        </p:txBody>
      </p:sp>
      <p:sp>
        <p:nvSpPr>
          <p:cNvPr id="6" name="TextBox 5"/>
          <p:cNvSpPr txBox="1"/>
          <p:nvPr/>
        </p:nvSpPr>
        <p:spPr>
          <a:xfrm>
            <a:off x="6642100" y="1800224"/>
            <a:ext cx="2853666" cy="276999"/>
          </a:xfrm>
          <a:prstGeom prst="rect">
            <a:avLst/>
          </a:prstGeom>
          <a:noFill/>
        </p:spPr>
        <p:txBody>
          <a:bodyPr wrap="none" rtlCol="0">
            <a:spAutoFit/>
          </a:bodyPr>
          <a:lstStyle/>
          <a:p>
            <a:r>
              <a:rPr lang="en-US" sz="1200" dirty="0" smtClean="0"/>
              <a:t>Min Filter Applied (Dark Area Enhance)</a:t>
            </a:r>
            <a:endParaRPr lang="en-US" dirty="0"/>
          </a:p>
        </p:txBody>
      </p:sp>
      <p:sp>
        <p:nvSpPr>
          <p:cNvPr id="7" name="TextBox 6"/>
          <p:cNvSpPr txBox="1"/>
          <p:nvPr/>
        </p:nvSpPr>
        <p:spPr>
          <a:xfrm>
            <a:off x="850900" y="1800225"/>
            <a:ext cx="1181734" cy="276999"/>
          </a:xfrm>
          <a:prstGeom prst="rect">
            <a:avLst/>
          </a:prstGeom>
          <a:noFill/>
        </p:spPr>
        <p:txBody>
          <a:bodyPr wrap="none" rtlCol="0">
            <a:spAutoFit/>
          </a:bodyPr>
          <a:lstStyle/>
          <a:p>
            <a:r>
              <a:rPr lang="en-US" sz="1200" dirty="0" smtClean="0"/>
              <a:t>Original Image</a:t>
            </a:r>
            <a:endParaRPr lang="en-US" dirty="0"/>
          </a:p>
        </p:txBody>
      </p:sp>
    </p:spTree>
    <p:extLst>
      <p:ext uri="{BB962C8B-B14F-4D97-AF65-F5344CB8AC3E}">
        <p14:creationId xmlns:p14="http://schemas.microsoft.com/office/powerpoint/2010/main" val="20817719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DC75FD-739C-EE78-0E4F-24CBAA725BD5}"/>
              </a:ext>
            </a:extLst>
          </p:cNvPr>
          <p:cNvPicPr>
            <a:picLocks noChangeAspect="1"/>
          </p:cNvPicPr>
          <p:nvPr/>
        </p:nvPicPr>
        <p:blipFill>
          <a:blip r:embed="rId2"/>
          <a:stretch>
            <a:fillRect/>
          </a:stretch>
        </p:blipFill>
        <p:spPr>
          <a:xfrm>
            <a:off x="1300569" y="428625"/>
            <a:ext cx="7772400" cy="3329541"/>
          </a:xfrm>
          <a:prstGeom prst="rect">
            <a:avLst/>
          </a:prstGeom>
        </p:spPr>
      </p:pic>
      <p:pic>
        <p:nvPicPr>
          <p:cNvPr id="5" name="Picture 4">
            <a:extLst>
              <a:ext uri="{FF2B5EF4-FFF2-40B4-BE49-F238E27FC236}">
                <a16:creationId xmlns:a16="http://schemas.microsoft.com/office/drawing/2014/main" id="{8F0DE811-7631-DCC7-C680-25E70896AC1C}"/>
              </a:ext>
            </a:extLst>
          </p:cNvPr>
          <p:cNvPicPr>
            <a:picLocks noChangeAspect="1"/>
          </p:cNvPicPr>
          <p:nvPr/>
        </p:nvPicPr>
        <p:blipFill>
          <a:blip r:embed="rId3"/>
          <a:stretch>
            <a:fillRect/>
          </a:stretch>
        </p:blipFill>
        <p:spPr>
          <a:xfrm>
            <a:off x="1320889" y="3791349"/>
            <a:ext cx="7772400" cy="3758166"/>
          </a:xfrm>
          <a:prstGeom prst="rect">
            <a:avLst/>
          </a:prstGeom>
        </p:spPr>
      </p:pic>
    </p:spTree>
    <p:extLst>
      <p:ext uri="{BB962C8B-B14F-4D97-AF65-F5344CB8AC3E}">
        <p14:creationId xmlns:p14="http://schemas.microsoft.com/office/powerpoint/2010/main" val="30896274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BCFCA-F82C-95F4-B91E-56273E4ADA3C}"/>
              </a:ext>
            </a:extLst>
          </p:cNvPr>
          <p:cNvSpPr>
            <a:spLocks noGrp="1"/>
          </p:cNvSpPr>
          <p:nvPr>
            <p:ph type="title"/>
          </p:nvPr>
        </p:nvSpPr>
        <p:spPr>
          <a:xfrm>
            <a:off x="707301" y="687153"/>
            <a:ext cx="8075930" cy="430887"/>
          </a:xfrm>
        </p:spPr>
        <p:txBody>
          <a:bodyPr/>
          <a:lstStyle/>
          <a:p>
            <a:r>
              <a:rPr lang="en-PK" dirty="0"/>
              <a:t>Sharpening Filter</a:t>
            </a:r>
          </a:p>
        </p:txBody>
      </p:sp>
      <p:sp>
        <p:nvSpPr>
          <p:cNvPr id="3" name="Text Placeholder 2">
            <a:extLst>
              <a:ext uri="{FF2B5EF4-FFF2-40B4-BE49-F238E27FC236}">
                <a16:creationId xmlns:a16="http://schemas.microsoft.com/office/drawing/2014/main" id="{5A7EE379-5134-F924-CAD1-1EA52100516C}"/>
              </a:ext>
            </a:extLst>
          </p:cNvPr>
          <p:cNvSpPr>
            <a:spLocks noGrp="1"/>
          </p:cNvSpPr>
          <p:nvPr>
            <p:ph type="body" idx="1"/>
          </p:nvPr>
        </p:nvSpPr>
        <p:spPr>
          <a:xfrm>
            <a:off x="1139304" y="1612432"/>
            <a:ext cx="8220075" cy="6986528"/>
          </a:xfrm>
        </p:spPr>
        <p:txBody>
          <a:bodyPr/>
          <a:lstStyle/>
          <a:p>
            <a:pPr marL="342900" indent="-342900" algn="just" rtl="0">
              <a:buFont typeface="Arial" panose="020B0604020202020204" pitchFamily="34" charset="0"/>
              <a:buChar char="•"/>
            </a:pPr>
            <a:r>
              <a:rPr lang="en-GB" sz="2200" b="0" i="0" dirty="0">
                <a:solidFill>
                  <a:srgbClr val="0D0D0D"/>
                </a:solidFill>
                <a:effectLst/>
                <a:highlight>
                  <a:srgbClr val="FFFFFF"/>
                </a:highlight>
                <a:latin typeface="Söhne"/>
              </a:rPr>
              <a:t>Sharpening filters are used to highlight transitions in intensities, enhancing edges and fine details in an image.</a:t>
            </a:r>
          </a:p>
          <a:p>
            <a:pPr algn="just" rtl="0"/>
            <a:endParaRPr lang="en-GB" sz="2200" b="0" i="0" dirty="0">
              <a:solidFill>
                <a:srgbClr val="0D0D0D"/>
              </a:solidFill>
              <a:effectLst/>
              <a:highlight>
                <a:srgbClr val="FFFFFF"/>
              </a:highlight>
              <a:latin typeface="Söhne"/>
            </a:endParaRPr>
          </a:p>
          <a:p>
            <a:pPr marL="342900" indent="-342900" algn="just" rtl="0">
              <a:buFont typeface="Arial" panose="020B0604020202020204" pitchFamily="34" charset="0"/>
              <a:buChar char="•"/>
            </a:pPr>
            <a:r>
              <a:rPr lang="en-GB" sz="2200" b="0" i="0" dirty="0">
                <a:solidFill>
                  <a:srgbClr val="0D0D0D"/>
                </a:solidFill>
                <a:effectLst/>
                <a:highlight>
                  <a:srgbClr val="FFFFFF"/>
                </a:highlight>
                <a:latin typeface="Söhne"/>
              </a:rPr>
              <a:t>They perform the reverse operation of smoothing spatial filters. While smoothing filters blur the image by averaging pixel values, sharpening filters increase contrast by emphasizing differences in intensities.</a:t>
            </a:r>
          </a:p>
          <a:p>
            <a:pPr marL="342900" indent="-342900" algn="just" rtl="0">
              <a:buFont typeface="Arial" panose="020B0604020202020204" pitchFamily="34" charset="0"/>
              <a:buChar char="•"/>
            </a:pPr>
            <a:endParaRPr lang="en-GB" sz="2200" dirty="0">
              <a:solidFill>
                <a:srgbClr val="0D0D0D"/>
              </a:solidFill>
              <a:highlight>
                <a:srgbClr val="FFFFFF"/>
              </a:highlight>
              <a:latin typeface="Söhne"/>
            </a:endParaRPr>
          </a:p>
          <a:p>
            <a:pPr marL="342900" indent="-342900" algn="just" rtl="0">
              <a:buFont typeface="Arial" panose="020B0604020202020204" pitchFamily="34" charset="0"/>
              <a:buChar char="•"/>
            </a:pPr>
            <a:r>
              <a:rPr lang="en-GB" sz="2200" b="0" i="0" dirty="0">
                <a:solidFill>
                  <a:srgbClr val="0D0D0D"/>
                </a:solidFill>
                <a:effectLst/>
                <a:highlight>
                  <a:srgbClr val="FFFFFF"/>
                </a:highlight>
                <a:latin typeface="Söhne"/>
              </a:rPr>
              <a:t>In smoothing filters, blurring is achieved by averaging the pixels of the </a:t>
            </a:r>
            <a:r>
              <a:rPr lang="en-GB" sz="2200" b="0" i="0" dirty="0" err="1">
                <a:solidFill>
                  <a:srgbClr val="0D0D0D"/>
                </a:solidFill>
                <a:effectLst/>
                <a:highlight>
                  <a:srgbClr val="FFFFFF"/>
                </a:highlight>
                <a:latin typeface="Söhne"/>
              </a:rPr>
              <a:t>neighborhood</a:t>
            </a:r>
            <a:r>
              <a:rPr lang="en-GB" sz="2200" b="0" i="0" dirty="0">
                <a:solidFill>
                  <a:srgbClr val="0D0D0D"/>
                </a:solidFill>
                <a:effectLst/>
                <a:highlight>
                  <a:srgbClr val="FFFFFF"/>
                </a:highlight>
                <a:latin typeface="Söhne"/>
              </a:rPr>
              <a:t>. Averaging is analogous to the integration operation.</a:t>
            </a:r>
          </a:p>
          <a:p>
            <a:pPr marL="342900" indent="-342900" algn="just" rtl="0">
              <a:buFont typeface="Arial" panose="020B0604020202020204" pitchFamily="34" charset="0"/>
              <a:buChar char="•"/>
            </a:pPr>
            <a:endParaRPr lang="en-GB" sz="2200" b="0" i="0" dirty="0">
              <a:solidFill>
                <a:srgbClr val="0D0D0D"/>
              </a:solidFill>
              <a:effectLst/>
              <a:highlight>
                <a:srgbClr val="FFFFFF"/>
              </a:highlight>
              <a:latin typeface="Söhne"/>
            </a:endParaRPr>
          </a:p>
          <a:p>
            <a:pPr algn="just" rtl="0"/>
            <a:endParaRPr lang="en-GB" sz="2200" b="0" i="0" dirty="0">
              <a:solidFill>
                <a:srgbClr val="0D0D0D"/>
              </a:solidFill>
              <a:effectLst/>
              <a:highlight>
                <a:srgbClr val="FFFFFF"/>
              </a:highlight>
              <a:latin typeface="Söhne"/>
            </a:endParaRPr>
          </a:p>
          <a:p>
            <a:pPr marL="342900" indent="-342900" algn="just" rtl="0">
              <a:buFont typeface="Arial" panose="020B0604020202020204" pitchFamily="34" charset="0"/>
              <a:buChar char="•"/>
            </a:pPr>
            <a:r>
              <a:rPr lang="en-GB" sz="2200" b="0" i="0" dirty="0">
                <a:solidFill>
                  <a:srgbClr val="0D0D0D"/>
                </a:solidFill>
                <a:effectLst/>
                <a:highlight>
                  <a:srgbClr val="FFFFFF"/>
                </a:highlight>
                <a:latin typeface="Söhne"/>
              </a:rPr>
              <a:t>In sharpening spatial filtering, spatial differentiation is performed. This process involves calculating the gradient or Laplacian of the image to emphasize regions with high spatial frequency, such as edges.</a:t>
            </a:r>
          </a:p>
          <a:p>
            <a:pPr algn="just" rtl="0"/>
            <a:r>
              <a:rPr lang="en-GB" b="0" i="0" dirty="0">
                <a:solidFill>
                  <a:srgbClr val="0D0D0D"/>
                </a:solidFill>
                <a:effectLst/>
                <a:highlight>
                  <a:srgbClr val="FFFFFF"/>
                </a:highlight>
                <a:latin typeface="Söhne"/>
              </a:rPr>
              <a:t/>
            </a:r>
            <a:br>
              <a:rPr lang="en-GB" b="0" i="0" dirty="0">
                <a:solidFill>
                  <a:srgbClr val="0D0D0D"/>
                </a:solidFill>
                <a:effectLst/>
                <a:highlight>
                  <a:srgbClr val="FFFFFF"/>
                </a:highlight>
                <a:latin typeface="Söhne"/>
              </a:rPr>
            </a:br>
            <a:r>
              <a:rPr lang="en-GB" b="0" i="0" dirty="0">
                <a:solidFill>
                  <a:srgbClr val="0D0D0D"/>
                </a:solidFill>
                <a:effectLst/>
                <a:highlight>
                  <a:srgbClr val="FFFFFF"/>
                </a:highlight>
                <a:latin typeface="Söhne"/>
              </a:rPr>
              <a:t/>
            </a:r>
            <a:br>
              <a:rPr lang="en-GB" b="0" i="0" dirty="0">
                <a:solidFill>
                  <a:srgbClr val="0D0D0D"/>
                </a:solidFill>
                <a:effectLst/>
                <a:highlight>
                  <a:srgbClr val="FFFFFF"/>
                </a:highlight>
                <a:latin typeface="Söhne"/>
              </a:rPr>
            </a:br>
            <a:endParaRPr lang="en-GB" b="0" i="0" dirty="0">
              <a:solidFill>
                <a:srgbClr val="0D0D0D"/>
              </a:solidFill>
              <a:effectLst/>
              <a:highlight>
                <a:srgbClr val="FFFFFF"/>
              </a:highlight>
              <a:latin typeface="Söhne"/>
            </a:endParaRPr>
          </a:p>
          <a:p>
            <a:pPr marL="0" algn="just" rtl="0"/>
            <a:endParaRPr lang="en-PK" dirty="0"/>
          </a:p>
        </p:txBody>
      </p:sp>
    </p:spTree>
    <p:extLst>
      <p:ext uri="{BB962C8B-B14F-4D97-AF65-F5344CB8AC3E}">
        <p14:creationId xmlns:p14="http://schemas.microsoft.com/office/powerpoint/2010/main" val="40232668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45C27-AAA2-295B-CCA0-89B52D1D8510}"/>
              </a:ext>
            </a:extLst>
          </p:cNvPr>
          <p:cNvSpPr>
            <a:spLocks noGrp="1"/>
          </p:cNvSpPr>
          <p:nvPr>
            <p:ph type="title"/>
          </p:nvPr>
        </p:nvSpPr>
        <p:spPr>
          <a:xfrm>
            <a:off x="707301" y="687153"/>
            <a:ext cx="8075930" cy="430887"/>
          </a:xfrm>
        </p:spPr>
        <p:txBody>
          <a:bodyPr/>
          <a:lstStyle/>
          <a:p>
            <a:pPr rtl="0"/>
            <a:r>
              <a:rPr lang="en-PK" dirty="0"/>
              <a:t>Image Processing</a:t>
            </a:r>
          </a:p>
        </p:txBody>
      </p:sp>
      <p:sp>
        <p:nvSpPr>
          <p:cNvPr id="3" name="Text Placeholder 2">
            <a:extLst>
              <a:ext uri="{FF2B5EF4-FFF2-40B4-BE49-F238E27FC236}">
                <a16:creationId xmlns:a16="http://schemas.microsoft.com/office/drawing/2014/main" id="{3E473E42-F4A0-F8AE-8298-F6BE3A4636A3}"/>
              </a:ext>
            </a:extLst>
          </p:cNvPr>
          <p:cNvSpPr>
            <a:spLocks noGrp="1"/>
          </p:cNvSpPr>
          <p:nvPr>
            <p:ph type="body" idx="1"/>
          </p:nvPr>
        </p:nvSpPr>
        <p:spPr>
          <a:xfrm>
            <a:off x="1139304" y="1612432"/>
            <a:ext cx="8220075" cy="1231106"/>
          </a:xfrm>
        </p:spPr>
        <p:txBody>
          <a:bodyPr/>
          <a:lstStyle/>
          <a:p>
            <a:pPr marL="342900" indent="-342900" algn="l" rtl="0">
              <a:buFont typeface="Arial" panose="020B0604020202020204" pitchFamily="34" charset="0"/>
              <a:buChar char="•"/>
            </a:pPr>
            <a:r>
              <a:rPr lang="en-PK" dirty="0"/>
              <a:t>We can perform image processing under two princip</a:t>
            </a:r>
            <a:r>
              <a:rPr lang="en-GB" dirty="0"/>
              <a:t>al</a:t>
            </a:r>
            <a:r>
              <a:rPr lang="en-PK" dirty="0"/>
              <a:t> domains:</a:t>
            </a:r>
          </a:p>
          <a:p>
            <a:pPr marL="342900" indent="-342900" algn="l" rtl="0">
              <a:buFont typeface="Arial" panose="020B0604020202020204" pitchFamily="34" charset="0"/>
              <a:buChar char="•"/>
            </a:pPr>
            <a:endParaRPr lang="en-PK" dirty="0"/>
          </a:p>
          <a:p>
            <a:pPr marL="457200" indent="-457200" algn="l" rtl="0">
              <a:buFont typeface="+mj-lt"/>
              <a:buAutoNum type="arabicPeriod"/>
            </a:pPr>
            <a:r>
              <a:rPr lang="en-PK" dirty="0"/>
              <a:t>Spatial domain.</a:t>
            </a:r>
          </a:p>
          <a:p>
            <a:pPr marL="457200" indent="-457200" algn="l" rtl="0">
              <a:buFont typeface="+mj-lt"/>
              <a:buAutoNum type="arabicPeriod"/>
            </a:pPr>
            <a:r>
              <a:rPr lang="en-PK" dirty="0"/>
              <a:t>Frequency domain.</a:t>
            </a:r>
          </a:p>
        </p:txBody>
      </p:sp>
      <p:sp>
        <p:nvSpPr>
          <p:cNvPr id="4" name="Text Placeholder 2">
            <a:extLst>
              <a:ext uri="{FF2B5EF4-FFF2-40B4-BE49-F238E27FC236}">
                <a16:creationId xmlns:a16="http://schemas.microsoft.com/office/drawing/2014/main" id="{12AF47B9-D0FC-53FB-D574-73A274FCA9F2}"/>
              </a:ext>
            </a:extLst>
          </p:cNvPr>
          <p:cNvSpPr txBox="1">
            <a:spLocks/>
          </p:cNvSpPr>
          <p:nvPr/>
        </p:nvSpPr>
        <p:spPr>
          <a:xfrm>
            <a:off x="1165775" y="3165872"/>
            <a:ext cx="8220075" cy="923330"/>
          </a:xfrm>
          <a:prstGeom prst="rect">
            <a:avLst/>
          </a:prstGeom>
        </p:spPr>
        <p:txBody>
          <a:bodyPr wrap="square" lIns="0" tIns="0" rIns="0" bIns="0">
            <a:spAutoFit/>
          </a:bodyPr>
          <a:lstStyle>
            <a:lvl1pPr marL="0">
              <a:defRPr sz="2000" b="0" i="0">
                <a:solidFill>
                  <a:srgbClr val="333333"/>
                </a:solidFill>
                <a:latin typeface="Arial"/>
                <a:ea typeface="+mn-ea"/>
                <a:cs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rtl="0"/>
            <a:endParaRPr lang="en-PK" dirty="0"/>
          </a:p>
          <a:p>
            <a:pPr marL="457200" indent="-457200" algn="l" rtl="0">
              <a:buFont typeface="+mj-lt"/>
              <a:buAutoNum type="arabicPeriod"/>
            </a:pPr>
            <a:r>
              <a:rPr lang="en-PK" b="1" dirty="0">
                <a:solidFill>
                  <a:srgbClr val="FF0000"/>
                </a:solidFill>
              </a:rPr>
              <a:t>Spatial domain: </a:t>
            </a:r>
            <a:r>
              <a:rPr lang="en-PK" dirty="0">
                <a:solidFill>
                  <a:schemeClr val="tx1"/>
                </a:solidFill>
              </a:rPr>
              <a:t>We can perform processing directly on a single pixel, present in the image plane.</a:t>
            </a:r>
            <a:endParaRPr lang="en-PK" dirty="0">
              <a:solidFill>
                <a:srgbClr val="FF0000"/>
              </a:solidFill>
            </a:endParaRPr>
          </a:p>
        </p:txBody>
      </p:sp>
      <p:pic>
        <p:nvPicPr>
          <p:cNvPr id="6" name="Picture 5" descr="A black background with white lines and a square&#10;&#10;Description automatically generated">
            <a:extLst>
              <a:ext uri="{FF2B5EF4-FFF2-40B4-BE49-F238E27FC236}">
                <a16:creationId xmlns:a16="http://schemas.microsoft.com/office/drawing/2014/main" id="{5894D7B6-A472-774A-8E44-723A690BD60B}"/>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70700" y="3933825"/>
            <a:ext cx="2362200" cy="1689100"/>
          </a:xfrm>
          <a:prstGeom prst="rect">
            <a:avLst/>
          </a:prstGeom>
        </p:spPr>
      </p:pic>
      <p:sp>
        <p:nvSpPr>
          <p:cNvPr id="8" name="TextBox 7">
            <a:extLst>
              <a:ext uri="{FF2B5EF4-FFF2-40B4-BE49-F238E27FC236}">
                <a16:creationId xmlns:a16="http://schemas.microsoft.com/office/drawing/2014/main" id="{CC64DC45-EA19-7DDC-75E5-9F0C92666523}"/>
              </a:ext>
            </a:extLst>
          </p:cNvPr>
          <p:cNvSpPr txBox="1"/>
          <p:nvPr/>
        </p:nvSpPr>
        <p:spPr>
          <a:xfrm>
            <a:off x="1003300" y="4699595"/>
            <a:ext cx="5486400" cy="2585323"/>
          </a:xfrm>
          <a:prstGeom prst="rect">
            <a:avLst/>
          </a:prstGeom>
          <a:noFill/>
        </p:spPr>
        <p:txBody>
          <a:bodyPr wrap="square">
            <a:spAutoFit/>
          </a:bodyPr>
          <a:lstStyle/>
          <a:p>
            <a:pPr marL="457200" indent="-457200" algn="just" rtl="0">
              <a:buFont typeface="+mj-lt"/>
              <a:buAutoNum type="arabicPeriod"/>
            </a:pPr>
            <a:r>
              <a:rPr lang="en-PK" b="1" dirty="0">
                <a:solidFill>
                  <a:srgbClr val="FF0000"/>
                </a:solidFill>
              </a:rPr>
              <a:t>Frequency domain: </a:t>
            </a:r>
            <a:r>
              <a:rPr lang="en-PK" dirty="0">
                <a:solidFill>
                  <a:schemeClr val="tx1"/>
                </a:solidFill>
              </a:rPr>
              <a:t>We can’t perform any processing directly on the input image.</a:t>
            </a:r>
          </a:p>
          <a:p>
            <a:pPr marL="457200" lvl="5" indent="-96838" algn="just" rtl="0">
              <a:buFont typeface="+mj-lt"/>
              <a:buAutoNum type="alphaLcPeriod"/>
            </a:pPr>
            <a:r>
              <a:rPr lang="en-PK" dirty="0">
                <a:solidFill>
                  <a:schemeClr val="tx1"/>
                </a:solidFill>
              </a:rPr>
              <a:t> We convert the original image into </a:t>
            </a:r>
            <a:r>
              <a:rPr lang="en-GB" dirty="0">
                <a:solidFill>
                  <a:schemeClr val="tx1"/>
                </a:solidFill>
              </a:rPr>
              <a:t>a </a:t>
            </a:r>
            <a:r>
              <a:rPr lang="en-PK" dirty="0">
                <a:solidFill>
                  <a:schemeClr val="tx1"/>
                </a:solidFill>
              </a:rPr>
              <a:t>Fourier transform and then perform operations on the transformed image.</a:t>
            </a:r>
          </a:p>
          <a:p>
            <a:pPr marL="457200" lvl="5" indent="-96838" algn="just" rtl="0">
              <a:buFont typeface="+mj-lt"/>
              <a:buAutoNum type="alphaLcPeriod"/>
            </a:pPr>
            <a:r>
              <a:rPr lang="en-PK" dirty="0">
                <a:solidFill>
                  <a:schemeClr val="tx1"/>
                </a:solidFill>
              </a:rPr>
              <a:t>Take the inverse Fourier transform of the processed image to get back the image in </a:t>
            </a:r>
            <a:r>
              <a:rPr lang="en-GB" dirty="0">
                <a:solidFill>
                  <a:schemeClr val="tx1"/>
                </a:solidFill>
              </a:rPr>
              <a:t>the </a:t>
            </a:r>
            <a:r>
              <a:rPr lang="en-PK" dirty="0">
                <a:solidFill>
                  <a:schemeClr val="tx1"/>
                </a:solidFill>
              </a:rPr>
              <a:t>spatial domain.</a:t>
            </a:r>
          </a:p>
          <a:p>
            <a:pPr marL="457200" lvl="5" indent="-96838" algn="just" rtl="0">
              <a:buFont typeface="+mj-lt"/>
              <a:buAutoNum type="alphaLcPeriod"/>
            </a:pPr>
            <a:endParaRPr lang="en-PK" dirty="0">
              <a:solidFill>
                <a:srgbClr val="FF0000"/>
              </a:solidFill>
            </a:endParaRPr>
          </a:p>
        </p:txBody>
      </p:sp>
    </p:spTree>
    <p:extLst>
      <p:ext uri="{BB962C8B-B14F-4D97-AF65-F5344CB8AC3E}">
        <p14:creationId xmlns:p14="http://schemas.microsoft.com/office/powerpoint/2010/main" val="8777822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F02D5-AE6D-6171-7395-2CE47425F1D7}"/>
              </a:ext>
            </a:extLst>
          </p:cNvPr>
          <p:cNvSpPr>
            <a:spLocks noGrp="1"/>
          </p:cNvSpPr>
          <p:nvPr>
            <p:ph type="title"/>
          </p:nvPr>
        </p:nvSpPr>
        <p:spPr>
          <a:xfrm>
            <a:off x="707301" y="687153"/>
            <a:ext cx="8075930" cy="430887"/>
          </a:xfrm>
        </p:spPr>
        <p:txBody>
          <a:bodyPr/>
          <a:lstStyle/>
          <a:p>
            <a:pPr rtl="0"/>
            <a:r>
              <a:rPr lang="en-PK" dirty="0"/>
              <a:t>Types of sharpening Filters</a:t>
            </a:r>
          </a:p>
        </p:txBody>
      </p:sp>
      <p:sp>
        <p:nvSpPr>
          <p:cNvPr id="3" name="Text Placeholder 2">
            <a:extLst>
              <a:ext uri="{FF2B5EF4-FFF2-40B4-BE49-F238E27FC236}">
                <a16:creationId xmlns:a16="http://schemas.microsoft.com/office/drawing/2014/main" id="{6F740605-95F7-A443-90BD-9E0C1E4AA154}"/>
              </a:ext>
            </a:extLst>
          </p:cNvPr>
          <p:cNvSpPr>
            <a:spLocks noGrp="1"/>
          </p:cNvSpPr>
          <p:nvPr>
            <p:ph type="body" idx="1"/>
          </p:nvPr>
        </p:nvSpPr>
        <p:spPr>
          <a:xfrm>
            <a:off x="1139304" y="1612432"/>
            <a:ext cx="8220075" cy="2154436"/>
          </a:xfrm>
        </p:spPr>
        <p:txBody>
          <a:bodyPr/>
          <a:lstStyle/>
          <a:p>
            <a:pPr algn="just">
              <a:buFont typeface="Arial" panose="020B0604020202020204" pitchFamily="34" charset="0"/>
              <a:buChar char="•"/>
            </a:pPr>
            <a:r>
              <a:rPr lang="en-GB" b="1" i="0" dirty="0">
                <a:solidFill>
                  <a:srgbClr val="0D0D0D"/>
                </a:solidFill>
                <a:effectLst/>
                <a:highlight>
                  <a:srgbClr val="FFFFFF"/>
                </a:highlight>
                <a:latin typeface="Söhne"/>
              </a:rPr>
              <a:t>Laplacian Filter:</a:t>
            </a:r>
            <a:r>
              <a:rPr lang="en-GB" b="0" i="0" dirty="0">
                <a:solidFill>
                  <a:srgbClr val="0D0D0D"/>
                </a:solidFill>
                <a:effectLst/>
                <a:highlight>
                  <a:srgbClr val="FFFFFF"/>
                </a:highlight>
                <a:latin typeface="Söhne"/>
              </a:rPr>
              <a:t> Uses the Laplacian operator to highlight areas of rapid intensity change.</a:t>
            </a:r>
          </a:p>
          <a:p>
            <a:pPr algn="just">
              <a:buFont typeface="Arial" panose="020B0604020202020204" pitchFamily="34" charset="0"/>
              <a:buChar char="•"/>
            </a:pPr>
            <a:endParaRPr lang="en-GB" b="0" i="0" dirty="0">
              <a:solidFill>
                <a:srgbClr val="0D0D0D"/>
              </a:solidFill>
              <a:effectLst/>
              <a:highlight>
                <a:srgbClr val="FFFFFF"/>
              </a:highlight>
              <a:latin typeface="Söhne"/>
            </a:endParaRPr>
          </a:p>
          <a:p>
            <a:pPr algn="just">
              <a:buFont typeface="Arial" panose="020B0604020202020204" pitchFamily="34" charset="0"/>
              <a:buChar char="•"/>
            </a:pPr>
            <a:r>
              <a:rPr lang="en-GB" b="1" i="0" dirty="0">
                <a:solidFill>
                  <a:srgbClr val="0D0D0D"/>
                </a:solidFill>
                <a:effectLst/>
                <a:highlight>
                  <a:srgbClr val="FFFFFF"/>
                </a:highlight>
                <a:latin typeface="Söhne"/>
              </a:rPr>
              <a:t>Gradient-Based Filters:</a:t>
            </a:r>
            <a:r>
              <a:rPr lang="en-GB" b="0" i="0" dirty="0">
                <a:solidFill>
                  <a:srgbClr val="0D0D0D"/>
                </a:solidFill>
                <a:effectLst/>
                <a:highlight>
                  <a:srgbClr val="FFFFFF"/>
                </a:highlight>
                <a:latin typeface="Söhne"/>
              </a:rPr>
              <a:t> Such as the Sobel or Prewitt operators, which compute the gradient magnitude and direction for edge detection and enhancement.</a:t>
            </a:r>
          </a:p>
          <a:p>
            <a:pPr marL="0" algn="just" rtl="0"/>
            <a:endParaRPr lang="en-PK" dirty="0"/>
          </a:p>
        </p:txBody>
      </p:sp>
      <p:sp>
        <p:nvSpPr>
          <p:cNvPr id="5" name="TextBox 4">
            <a:extLst>
              <a:ext uri="{FF2B5EF4-FFF2-40B4-BE49-F238E27FC236}">
                <a16:creationId xmlns:a16="http://schemas.microsoft.com/office/drawing/2014/main" id="{B3B12F7A-5B47-061B-DB4F-A679D7DE64ED}"/>
              </a:ext>
            </a:extLst>
          </p:cNvPr>
          <p:cNvSpPr txBox="1"/>
          <p:nvPr/>
        </p:nvSpPr>
        <p:spPr>
          <a:xfrm>
            <a:off x="850899" y="3625001"/>
            <a:ext cx="8508479" cy="2616101"/>
          </a:xfrm>
          <a:prstGeom prst="rect">
            <a:avLst/>
          </a:prstGeom>
          <a:noFill/>
        </p:spPr>
        <p:txBody>
          <a:bodyPr wrap="square">
            <a:spAutoFit/>
          </a:bodyPr>
          <a:lstStyle/>
          <a:p>
            <a:pPr algn="l"/>
            <a:r>
              <a:rPr lang="en-GB" sz="2400" b="1" i="0" dirty="0">
                <a:solidFill>
                  <a:srgbClr val="FF0000"/>
                </a:solidFill>
                <a:effectLst/>
                <a:highlight>
                  <a:srgbClr val="FFFFFF"/>
                </a:highlight>
                <a:latin typeface="Söhne"/>
              </a:rPr>
              <a:t>Applications:</a:t>
            </a:r>
            <a:endParaRPr lang="en-GB" sz="2400" b="0" i="0" dirty="0">
              <a:solidFill>
                <a:srgbClr val="FF0000"/>
              </a:solidFill>
              <a:effectLst/>
              <a:highlight>
                <a:srgbClr val="FFFFFF"/>
              </a:highlight>
              <a:latin typeface="Söhne"/>
            </a:endParaRPr>
          </a:p>
          <a:p>
            <a:pPr marL="742950" lvl="1" indent="-285750" algn="just">
              <a:buFont typeface="Arial" panose="020B0604020202020204" pitchFamily="34" charset="0"/>
              <a:buChar char="•"/>
            </a:pPr>
            <a:r>
              <a:rPr lang="en-GB" sz="2000" dirty="0">
                <a:solidFill>
                  <a:srgbClr val="0D0D0D"/>
                </a:solidFill>
                <a:highlight>
                  <a:srgbClr val="FFFFFF"/>
                </a:highlight>
                <a:latin typeface="Söhne"/>
                <a:ea typeface="+mn-ea"/>
                <a:cs typeface="Arial"/>
              </a:rPr>
              <a:t>Used in medical imaging to enhance the visibility of structures.</a:t>
            </a:r>
          </a:p>
          <a:p>
            <a:pPr marL="457200" lvl="1" algn="just"/>
            <a:endParaRPr lang="en-GB" sz="2000" dirty="0">
              <a:solidFill>
                <a:srgbClr val="0D0D0D"/>
              </a:solidFill>
              <a:highlight>
                <a:srgbClr val="FFFFFF"/>
              </a:highlight>
              <a:latin typeface="Söhne"/>
              <a:ea typeface="+mn-ea"/>
              <a:cs typeface="Arial"/>
            </a:endParaRPr>
          </a:p>
          <a:p>
            <a:pPr marL="742950" lvl="1" indent="-285750" algn="just">
              <a:buFont typeface="Arial" panose="020B0604020202020204" pitchFamily="34" charset="0"/>
              <a:buChar char="•"/>
            </a:pPr>
            <a:r>
              <a:rPr lang="en-GB" sz="2000" dirty="0">
                <a:solidFill>
                  <a:srgbClr val="0D0D0D"/>
                </a:solidFill>
                <a:highlight>
                  <a:srgbClr val="FFFFFF"/>
                </a:highlight>
                <a:latin typeface="Söhne"/>
                <a:ea typeface="+mn-ea"/>
                <a:cs typeface="Arial"/>
              </a:rPr>
              <a:t>Important in computer vision tasks like object detection, feature extraction, and image segmentation.</a:t>
            </a:r>
          </a:p>
          <a:p>
            <a:pPr marL="742950" lvl="1" indent="-285750" algn="just">
              <a:buFont typeface="Arial" panose="020B0604020202020204" pitchFamily="34" charset="0"/>
              <a:buChar char="•"/>
            </a:pPr>
            <a:endParaRPr lang="en-GB" sz="2000" dirty="0">
              <a:solidFill>
                <a:srgbClr val="0D0D0D"/>
              </a:solidFill>
              <a:highlight>
                <a:srgbClr val="FFFFFF"/>
              </a:highlight>
              <a:latin typeface="Söhne"/>
              <a:ea typeface="+mn-ea"/>
              <a:cs typeface="Arial"/>
            </a:endParaRPr>
          </a:p>
          <a:p>
            <a:pPr marL="742950" lvl="1" indent="-285750" algn="just">
              <a:buFont typeface="Arial" panose="020B0604020202020204" pitchFamily="34" charset="0"/>
              <a:buChar char="•"/>
            </a:pPr>
            <a:r>
              <a:rPr lang="en-GB" sz="2000" dirty="0">
                <a:solidFill>
                  <a:srgbClr val="0D0D0D"/>
                </a:solidFill>
                <a:highlight>
                  <a:srgbClr val="FFFFFF"/>
                </a:highlight>
                <a:latin typeface="Söhne"/>
                <a:ea typeface="+mn-ea"/>
                <a:cs typeface="Arial"/>
              </a:rPr>
              <a:t>Enhances details in photographs and scanned images for better visual quality</a:t>
            </a:r>
            <a:r>
              <a:rPr lang="en-GB" b="0" i="0" dirty="0">
                <a:solidFill>
                  <a:srgbClr val="0D0D0D"/>
                </a:solidFill>
                <a:effectLst/>
                <a:highlight>
                  <a:srgbClr val="FFFFFF"/>
                </a:highlight>
                <a:latin typeface="Söhne"/>
              </a:rPr>
              <a:t>.</a:t>
            </a:r>
          </a:p>
        </p:txBody>
      </p:sp>
    </p:spTree>
    <p:extLst>
      <p:ext uri="{BB962C8B-B14F-4D97-AF65-F5344CB8AC3E}">
        <p14:creationId xmlns:p14="http://schemas.microsoft.com/office/powerpoint/2010/main" val="5355402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3D88-EE21-7802-7184-04474B957CEF}"/>
              </a:ext>
            </a:extLst>
          </p:cNvPr>
          <p:cNvSpPr>
            <a:spLocks noGrp="1"/>
          </p:cNvSpPr>
          <p:nvPr>
            <p:ph type="title"/>
          </p:nvPr>
        </p:nvSpPr>
        <p:spPr>
          <a:xfrm>
            <a:off x="707301" y="687153"/>
            <a:ext cx="8075930" cy="430887"/>
          </a:xfrm>
        </p:spPr>
        <p:txBody>
          <a:bodyPr/>
          <a:lstStyle/>
          <a:p>
            <a:pPr rtl="0"/>
            <a:r>
              <a:rPr lang="en-PK" dirty="0"/>
              <a:t>Consideration</a:t>
            </a:r>
          </a:p>
        </p:txBody>
      </p:sp>
      <p:sp>
        <p:nvSpPr>
          <p:cNvPr id="3" name="Text Placeholder 2">
            <a:extLst>
              <a:ext uri="{FF2B5EF4-FFF2-40B4-BE49-F238E27FC236}">
                <a16:creationId xmlns:a16="http://schemas.microsoft.com/office/drawing/2014/main" id="{E498AA05-9B5C-0A45-3C3E-0F93848466D0}"/>
              </a:ext>
            </a:extLst>
          </p:cNvPr>
          <p:cNvSpPr>
            <a:spLocks noGrp="1"/>
          </p:cNvSpPr>
          <p:nvPr>
            <p:ph type="body" idx="1"/>
          </p:nvPr>
        </p:nvSpPr>
        <p:spPr>
          <a:xfrm>
            <a:off x="1139304" y="1612431"/>
            <a:ext cx="8220075" cy="2523768"/>
          </a:xfrm>
        </p:spPr>
        <p:txBody>
          <a:bodyPr/>
          <a:lstStyle/>
          <a:p>
            <a:pPr marL="742950" lvl="1" indent="-285750" algn="just">
              <a:buFont typeface="Arial" panose="020B0604020202020204" pitchFamily="34" charset="0"/>
              <a:buChar char="•"/>
            </a:pPr>
            <a:r>
              <a:rPr lang="en-GB" sz="2400" dirty="0">
                <a:solidFill>
                  <a:srgbClr val="0D0D0D"/>
                </a:solidFill>
                <a:highlight>
                  <a:srgbClr val="FFFFFF"/>
                </a:highlight>
                <a:latin typeface="Söhne"/>
                <a:cs typeface="Arial"/>
              </a:rPr>
              <a:t>Can amplify noise along with edges, so it is important to apply noise reduction techniques before sharpening.</a:t>
            </a:r>
          </a:p>
          <a:p>
            <a:pPr marL="742950" lvl="1" indent="-285750" algn="just">
              <a:buFont typeface="Arial" panose="020B0604020202020204" pitchFamily="34" charset="0"/>
              <a:buChar char="•"/>
            </a:pPr>
            <a:endParaRPr lang="en-GB" sz="2400" dirty="0">
              <a:solidFill>
                <a:srgbClr val="0D0D0D"/>
              </a:solidFill>
              <a:highlight>
                <a:srgbClr val="FFFFFF"/>
              </a:highlight>
              <a:latin typeface="Söhne"/>
              <a:cs typeface="Arial"/>
            </a:endParaRPr>
          </a:p>
          <a:p>
            <a:pPr marL="742950" lvl="1" indent="-285750" algn="just">
              <a:buFont typeface="Arial" panose="020B0604020202020204" pitchFamily="34" charset="0"/>
              <a:buChar char="•"/>
            </a:pPr>
            <a:r>
              <a:rPr lang="en-GB" sz="2400" dirty="0">
                <a:solidFill>
                  <a:srgbClr val="0D0D0D"/>
                </a:solidFill>
                <a:highlight>
                  <a:srgbClr val="FFFFFF"/>
                </a:highlight>
                <a:latin typeface="Söhne"/>
                <a:cs typeface="Arial"/>
              </a:rPr>
              <a:t>The choice of kernel size and type affect the sharpening effect, requiring careful parameter tuning based on the specific application.</a:t>
            </a:r>
          </a:p>
          <a:p>
            <a:pPr marL="0" algn="just" rtl="0"/>
            <a:endParaRPr lang="en-PK" dirty="0"/>
          </a:p>
        </p:txBody>
      </p:sp>
    </p:spTree>
    <p:extLst>
      <p:ext uri="{BB962C8B-B14F-4D97-AF65-F5344CB8AC3E}">
        <p14:creationId xmlns:p14="http://schemas.microsoft.com/office/powerpoint/2010/main" val="20984252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5B092-436E-5069-069C-AA9384D31716}"/>
              </a:ext>
            </a:extLst>
          </p:cNvPr>
          <p:cNvSpPr>
            <a:spLocks noGrp="1"/>
          </p:cNvSpPr>
          <p:nvPr>
            <p:ph type="title"/>
          </p:nvPr>
        </p:nvSpPr>
        <p:spPr>
          <a:xfrm>
            <a:off x="707301" y="687153"/>
            <a:ext cx="8075930" cy="430887"/>
          </a:xfrm>
        </p:spPr>
        <p:txBody>
          <a:bodyPr/>
          <a:lstStyle/>
          <a:p>
            <a:pPr rtl="0"/>
            <a:r>
              <a:rPr lang="en-PK" dirty="0"/>
              <a:t>First Order Derivative</a:t>
            </a:r>
          </a:p>
        </p:txBody>
      </p:sp>
      <p:sp>
        <p:nvSpPr>
          <p:cNvPr id="3" name="Text Placeholder 2">
            <a:extLst>
              <a:ext uri="{FF2B5EF4-FFF2-40B4-BE49-F238E27FC236}">
                <a16:creationId xmlns:a16="http://schemas.microsoft.com/office/drawing/2014/main" id="{97007421-7EB8-D4FF-BF16-4B3148AEF0C7}"/>
              </a:ext>
            </a:extLst>
          </p:cNvPr>
          <p:cNvSpPr>
            <a:spLocks noGrp="1"/>
          </p:cNvSpPr>
          <p:nvPr>
            <p:ph type="body" idx="1"/>
          </p:nvPr>
        </p:nvSpPr>
        <p:spPr>
          <a:xfrm>
            <a:off x="1139304" y="1612432"/>
            <a:ext cx="8220075" cy="677108"/>
          </a:xfrm>
        </p:spPr>
        <p:txBody>
          <a:bodyPr/>
          <a:lstStyle/>
          <a:p>
            <a:pPr algn="l" rtl="0"/>
            <a:r>
              <a:rPr lang="en-GB" sz="2400" dirty="0">
                <a:solidFill>
                  <a:srgbClr val="0D0D0D"/>
                </a:solidFill>
                <a:highlight>
                  <a:srgbClr val="FFFFFF"/>
                </a:highlight>
                <a:latin typeface="Söhne"/>
              </a:rPr>
              <a:t>Let's assume a 1-D function.</a:t>
            </a:r>
          </a:p>
          <a:p>
            <a:pPr marL="0" algn="l" rtl="0"/>
            <a:endParaRPr lang="en-PK" dirty="0"/>
          </a:p>
        </p:txBody>
      </p:sp>
      <p:pic>
        <p:nvPicPr>
          <p:cNvPr id="5" name="Picture 4" descr="A graph on a black background&#10;&#10;Description automatically generated">
            <a:extLst>
              <a:ext uri="{FF2B5EF4-FFF2-40B4-BE49-F238E27FC236}">
                <a16:creationId xmlns:a16="http://schemas.microsoft.com/office/drawing/2014/main" id="{C78CD71A-905A-303F-7814-D94A1FBA14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328" y="2227985"/>
            <a:ext cx="7919041" cy="2448399"/>
          </a:xfrm>
          <a:prstGeom prst="rect">
            <a:avLst/>
          </a:prstGeom>
        </p:spPr>
      </p:pic>
      <p:sp>
        <p:nvSpPr>
          <p:cNvPr id="6" name="TextBox 5">
            <a:extLst>
              <a:ext uri="{FF2B5EF4-FFF2-40B4-BE49-F238E27FC236}">
                <a16:creationId xmlns:a16="http://schemas.microsoft.com/office/drawing/2014/main" id="{BD60B32A-84CF-FE28-8887-8DEBE33A6CB1}"/>
              </a:ext>
            </a:extLst>
          </p:cNvPr>
          <p:cNvSpPr txBox="1"/>
          <p:nvPr/>
        </p:nvSpPr>
        <p:spPr>
          <a:xfrm>
            <a:off x="1119578" y="4922605"/>
            <a:ext cx="6471643" cy="461665"/>
          </a:xfrm>
          <a:prstGeom prst="rect">
            <a:avLst/>
          </a:prstGeom>
          <a:noFill/>
        </p:spPr>
        <p:txBody>
          <a:bodyPr wrap="none" rtlCol="0">
            <a:spAutoFit/>
          </a:bodyPr>
          <a:lstStyle/>
          <a:p>
            <a:pPr algn="l" rtl="0"/>
            <a:r>
              <a:rPr lang="en-PK" sz="2400" dirty="0">
                <a:solidFill>
                  <a:srgbClr val="0D0D0D"/>
                </a:solidFill>
                <a:highlight>
                  <a:srgbClr val="FFFFFF"/>
                </a:highlight>
                <a:latin typeface="Söhne"/>
                <a:ea typeface="+mn-ea"/>
                <a:cs typeface="Arial"/>
              </a:rPr>
              <a:t>The 1st order derivate for 1-D function is given by:</a:t>
            </a:r>
          </a:p>
        </p:txBody>
      </p:sp>
      <p:pic>
        <p:nvPicPr>
          <p:cNvPr id="8" name="Picture 7" descr="A black board with white text&#10;&#10;Description automatically generated">
            <a:extLst>
              <a:ext uri="{FF2B5EF4-FFF2-40B4-BE49-F238E27FC236}">
                <a16:creationId xmlns:a16="http://schemas.microsoft.com/office/drawing/2014/main" id="{6C70BBCC-0081-B2C6-FF4A-437D7298970D}"/>
              </a:ext>
            </a:extLst>
          </p:cNvPr>
          <p:cNvPicPr>
            <a:picLocks noChangeAspect="1"/>
          </p:cNvPicPr>
          <p:nvPr/>
        </p:nvPicPr>
        <p:blipFill>
          <a:blip r:embed="rId3">
            <a:duotone>
              <a:prstClr val="black"/>
              <a:schemeClr val="accent4">
                <a:tint val="45000"/>
                <a:satMod val="400000"/>
              </a:schemeClr>
            </a:duoton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2603500" y="5682634"/>
            <a:ext cx="5397323" cy="1089368"/>
          </a:xfrm>
          <a:prstGeom prst="rect">
            <a:avLst/>
          </a:prstGeom>
        </p:spPr>
      </p:pic>
    </p:spTree>
    <p:extLst>
      <p:ext uri="{BB962C8B-B14F-4D97-AF65-F5344CB8AC3E}">
        <p14:creationId xmlns:p14="http://schemas.microsoft.com/office/powerpoint/2010/main" val="33736511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32980-DB0F-76BB-4A19-B9852F811056}"/>
              </a:ext>
            </a:extLst>
          </p:cNvPr>
          <p:cNvSpPr>
            <a:spLocks noGrp="1"/>
          </p:cNvSpPr>
          <p:nvPr>
            <p:ph type="title"/>
          </p:nvPr>
        </p:nvSpPr>
        <p:spPr>
          <a:xfrm>
            <a:off x="707301" y="687153"/>
            <a:ext cx="8075930" cy="430887"/>
          </a:xfrm>
        </p:spPr>
        <p:txBody>
          <a:bodyPr/>
          <a:lstStyle/>
          <a:p>
            <a:pPr rtl="0"/>
            <a:r>
              <a:rPr lang="en-PK" dirty="0"/>
              <a:t>Con’td</a:t>
            </a:r>
          </a:p>
        </p:txBody>
      </p:sp>
      <p:pic>
        <p:nvPicPr>
          <p:cNvPr id="4" name="Picture 3">
            <a:extLst>
              <a:ext uri="{FF2B5EF4-FFF2-40B4-BE49-F238E27FC236}">
                <a16:creationId xmlns:a16="http://schemas.microsoft.com/office/drawing/2014/main" id="{C7D50F22-F2D4-685E-C0F4-12D97FC6A80F}"/>
              </a:ext>
            </a:extLst>
          </p:cNvPr>
          <p:cNvPicPr>
            <a:picLocks noChangeAspect="1"/>
          </p:cNvPicPr>
          <p:nvPr/>
        </p:nvPicPr>
        <p:blipFill rotWithShape="1">
          <a:blip r:embed="rId2"/>
          <a:srcRect r="28298" b="51219"/>
          <a:stretch/>
        </p:blipFill>
        <p:spPr>
          <a:xfrm>
            <a:off x="1170559" y="1495425"/>
            <a:ext cx="6766624" cy="3200400"/>
          </a:xfrm>
          <a:prstGeom prst="rect">
            <a:avLst/>
          </a:prstGeom>
        </p:spPr>
      </p:pic>
      <p:sp>
        <p:nvSpPr>
          <p:cNvPr id="5" name="TextBox 4">
            <a:extLst>
              <a:ext uri="{FF2B5EF4-FFF2-40B4-BE49-F238E27FC236}">
                <a16:creationId xmlns:a16="http://schemas.microsoft.com/office/drawing/2014/main" id="{957B4A27-E376-87BF-CF1B-7E3F8B69CB98}"/>
              </a:ext>
            </a:extLst>
          </p:cNvPr>
          <p:cNvSpPr txBox="1"/>
          <p:nvPr/>
        </p:nvSpPr>
        <p:spPr>
          <a:xfrm>
            <a:off x="707301" y="4922605"/>
            <a:ext cx="9135199" cy="1015663"/>
          </a:xfrm>
          <a:prstGeom prst="rect">
            <a:avLst/>
          </a:prstGeom>
          <a:noFill/>
        </p:spPr>
        <p:txBody>
          <a:bodyPr wrap="square" rtlCol="0">
            <a:spAutoFit/>
          </a:bodyPr>
          <a:lstStyle/>
          <a:p>
            <a:pPr marL="457200" indent="-457200" algn="l" rtl="0">
              <a:buFont typeface="+mj-lt"/>
              <a:buAutoNum type="arabicPeriod"/>
            </a:pPr>
            <a:r>
              <a:rPr lang="en-PK" sz="2000" dirty="0">
                <a:solidFill>
                  <a:srgbClr val="333333"/>
                </a:solidFill>
                <a:latin typeface="Helvetica" pitchFamily="2" charset="0"/>
                <a:ea typeface="+mn-ea"/>
                <a:cs typeface="Arial"/>
              </a:rPr>
              <a:t>For constant intensities, the 1st order derivate is zero.</a:t>
            </a:r>
          </a:p>
          <a:p>
            <a:pPr marL="457200" indent="-457200" algn="l" rtl="0">
              <a:buFont typeface="+mj-lt"/>
              <a:buAutoNum type="arabicPeriod"/>
            </a:pPr>
            <a:r>
              <a:rPr lang="en-PK" sz="2000" dirty="0">
                <a:solidFill>
                  <a:srgbClr val="333333"/>
                </a:solidFill>
                <a:latin typeface="Helvetica" pitchFamily="2" charset="0"/>
                <a:ea typeface="+mn-ea"/>
                <a:cs typeface="Arial"/>
              </a:rPr>
              <a:t>The onset of </a:t>
            </a:r>
            <a:r>
              <a:rPr lang="en-GB" sz="2000" dirty="0">
                <a:solidFill>
                  <a:srgbClr val="333333"/>
                </a:solidFill>
                <a:latin typeface="Helvetica" pitchFamily="2" charset="0"/>
                <a:ea typeface="+mn-ea"/>
                <a:cs typeface="Arial"/>
              </a:rPr>
              <a:t>the </a:t>
            </a:r>
            <a:r>
              <a:rPr lang="en-PK" sz="2000" dirty="0">
                <a:solidFill>
                  <a:srgbClr val="333333"/>
                </a:solidFill>
                <a:latin typeface="Helvetica" pitchFamily="2" charset="0"/>
                <a:ea typeface="+mn-ea"/>
                <a:cs typeface="Arial"/>
              </a:rPr>
              <a:t>ramp and steps must be non-zero.</a:t>
            </a:r>
          </a:p>
          <a:p>
            <a:pPr marL="457200" indent="-457200" algn="l" rtl="0">
              <a:buFont typeface="+mj-lt"/>
              <a:buAutoNum type="arabicPeriod"/>
            </a:pPr>
            <a:r>
              <a:rPr lang="en-PK" sz="2000" dirty="0">
                <a:solidFill>
                  <a:srgbClr val="333333"/>
                </a:solidFill>
                <a:latin typeface="Helvetica" pitchFamily="2" charset="0"/>
                <a:ea typeface="+mn-ea"/>
                <a:cs typeface="Arial"/>
              </a:rPr>
              <a:t>Along the ramp, the der</a:t>
            </a:r>
            <a:r>
              <a:rPr lang="en-GB" sz="2000" dirty="0" err="1">
                <a:solidFill>
                  <a:srgbClr val="333333"/>
                </a:solidFill>
                <a:latin typeface="Helvetica" pitchFamily="2" charset="0"/>
                <a:ea typeface="+mn-ea"/>
                <a:cs typeface="Arial"/>
              </a:rPr>
              <a:t>i</a:t>
            </a:r>
            <a:r>
              <a:rPr lang="en-PK" sz="2000" dirty="0">
                <a:solidFill>
                  <a:srgbClr val="333333"/>
                </a:solidFill>
                <a:latin typeface="Helvetica" pitchFamily="2" charset="0"/>
                <a:ea typeface="+mn-ea"/>
                <a:cs typeface="Arial"/>
              </a:rPr>
              <a:t>vative must be non-zero</a:t>
            </a:r>
          </a:p>
        </p:txBody>
      </p:sp>
    </p:spTree>
    <p:extLst>
      <p:ext uri="{BB962C8B-B14F-4D97-AF65-F5344CB8AC3E}">
        <p14:creationId xmlns:p14="http://schemas.microsoft.com/office/powerpoint/2010/main" val="14588435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5B092-436E-5069-069C-AA9384D31716}"/>
              </a:ext>
            </a:extLst>
          </p:cNvPr>
          <p:cNvSpPr>
            <a:spLocks noGrp="1"/>
          </p:cNvSpPr>
          <p:nvPr>
            <p:ph type="title"/>
          </p:nvPr>
        </p:nvSpPr>
        <p:spPr>
          <a:xfrm>
            <a:off x="707301" y="687153"/>
            <a:ext cx="8075930" cy="430887"/>
          </a:xfrm>
        </p:spPr>
        <p:txBody>
          <a:bodyPr/>
          <a:lstStyle/>
          <a:p>
            <a:pPr rtl="0"/>
            <a:r>
              <a:rPr lang="en-PK" dirty="0"/>
              <a:t>Second Order Derivative</a:t>
            </a:r>
          </a:p>
        </p:txBody>
      </p:sp>
      <p:sp>
        <p:nvSpPr>
          <p:cNvPr id="7" name="Text Placeholder 6">
            <a:extLst>
              <a:ext uri="{FF2B5EF4-FFF2-40B4-BE49-F238E27FC236}">
                <a16:creationId xmlns:a16="http://schemas.microsoft.com/office/drawing/2014/main" id="{5C429DE4-4204-9ECF-43FC-E23D3712F0F3}"/>
              </a:ext>
            </a:extLst>
          </p:cNvPr>
          <p:cNvSpPr>
            <a:spLocks noGrp="1"/>
          </p:cNvSpPr>
          <p:nvPr>
            <p:ph type="body" idx="1"/>
          </p:nvPr>
        </p:nvSpPr>
        <p:spPr>
          <a:xfrm>
            <a:off x="927100" y="1612432"/>
            <a:ext cx="8432279" cy="923330"/>
          </a:xfrm>
        </p:spPr>
        <p:txBody>
          <a:bodyPr/>
          <a:lstStyle/>
          <a:p>
            <a:pPr marL="0" algn="l" rtl="0"/>
            <a:r>
              <a:rPr lang="en-PK" dirty="0"/>
              <a:t>The second order derivative for a 1-D function is given by:</a:t>
            </a:r>
          </a:p>
          <a:p>
            <a:pPr marL="0" algn="l" rtl="0"/>
            <a:endParaRPr lang="en-PK" dirty="0"/>
          </a:p>
          <a:p>
            <a:pPr marL="0" algn="l" rtl="0"/>
            <a:endParaRPr lang="en-PK" dirty="0"/>
          </a:p>
        </p:txBody>
      </p:sp>
      <p:pic>
        <p:nvPicPr>
          <p:cNvPr id="10" name="Picture 9" descr="A blackboard with math equations&#10;&#10;Description automatically generated">
            <a:extLst>
              <a:ext uri="{FF2B5EF4-FFF2-40B4-BE49-F238E27FC236}">
                <a16:creationId xmlns:a16="http://schemas.microsoft.com/office/drawing/2014/main" id="{3595272F-D513-5FD5-A289-D609129FF9D7}"/>
              </a:ext>
            </a:extLst>
          </p:cNvPr>
          <p:cNvPicPr>
            <a:picLocks noChangeAspect="1"/>
          </p:cNvPicPr>
          <p:nvPr/>
        </p:nvPicPr>
        <p:blipFill>
          <a:blip r:embed="rId2">
            <a:biLevel thresh="50000"/>
            <a:extLst>
              <a:ext uri="{28A0092B-C50C-407E-A947-70E740481C1C}">
                <a14:useLocalDpi xmlns:a14="http://schemas.microsoft.com/office/drawing/2010/main" val="0"/>
              </a:ext>
            </a:extLst>
          </a:blip>
          <a:stretch>
            <a:fillRect/>
          </a:stretch>
        </p:blipFill>
        <p:spPr>
          <a:xfrm>
            <a:off x="1231900" y="2191218"/>
            <a:ext cx="7480300" cy="3759200"/>
          </a:xfrm>
          <a:prstGeom prst="rect">
            <a:avLst/>
          </a:prstGeom>
        </p:spPr>
      </p:pic>
    </p:spTree>
    <p:extLst>
      <p:ext uri="{BB962C8B-B14F-4D97-AF65-F5344CB8AC3E}">
        <p14:creationId xmlns:p14="http://schemas.microsoft.com/office/powerpoint/2010/main" val="7514687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357CB-B6EE-62E7-04B9-1E155F2AD636}"/>
              </a:ext>
            </a:extLst>
          </p:cNvPr>
          <p:cNvSpPr>
            <a:spLocks noGrp="1"/>
          </p:cNvSpPr>
          <p:nvPr>
            <p:ph type="title"/>
          </p:nvPr>
        </p:nvSpPr>
        <p:spPr>
          <a:xfrm>
            <a:off x="707301" y="687153"/>
            <a:ext cx="8075930" cy="430887"/>
          </a:xfrm>
        </p:spPr>
        <p:txBody>
          <a:bodyPr/>
          <a:lstStyle/>
          <a:p>
            <a:pPr rtl="0"/>
            <a:r>
              <a:rPr lang="en-PK" dirty="0"/>
              <a:t>Cont’d</a:t>
            </a:r>
          </a:p>
        </p:txBody>
      </p:sp>
      <p:pic>
        <p:nvPicPr>
          <p:cNvPr id="4" name="Picture 3">
            <a:extLst>
              <a:ext uri="{FF2B5EF4-FFF2-40B4-BE49-F238E27FC236}">
                <a16:creationId xmlns:a16="http://schemas.microsoft.com/office/drawing/2014/main" id="{07FDDC34-FA02-A70C-F329-49A1E08FAF0D}"/>
              </a:ext>
            </a:extLst>
          </p:cNvPr>
          <p:cNvPicPr>
            <a:picLocks noChangeAspect="1"/>
          </p:cNvPicPr>
          <p:nvPr/>
        </p:nvPicPr>
        <p:blipFill rotWithShape="1">
          <a:blip r:embed="rId2"/>
          <a:srcRect t="45297" r="28298" b="2437"/>
          <a:stretch/>
        </p:blipFill>
        <p:spPr>
          <a:xfrm>
            <a:off x="1139304" y="1583857"/>
            <a:ext cx="6766624" cy="3429000"/>
          </a:xfrm>
          <a:prstGeom prst="rect">
            <a:avLst/>
          </a:prstGeom>
        </p:spPr>
      </p:pic>
      <p:sp>
        <p:nvSpPr>
          <p:cNvPr id="6" name="TextBox 5">
            <a:extLst>
              <a:ext uri="{FF2B5EF4-FFF2-40B4-BE49-F238E27FC236}">
                <a16:creationId xmlns:a16="http://schemas.microsoft.com/office/drawing/2014/main" id="{DC57AAEF-2F28-981A-E7B9-751BC561E196}"/>
              </a:ext>
            </a:extLst>
          </p:cNvPr>
          <p:cNvSpPr txBox="1"/>
          <p:nvPr/>
        </p:nvSpPr>
        <p:spPr>
          <a:xfrm>
            <a:off x="1139304" y="5729136"/>
            <a:ext cx="9135199" cy="1015663"/>
          </a:xfrm>
          <a:prstGeom prst="rect">
            <a:avLst/>
          </a:prstGeom>
          <a:noFill/>
        </p:spPr>
        <p:txBody>
          <a:bodyPr wrap="square" rtlCol="0">
            <a:spAutoFit/>
          </a:bodyPr>
          <a:lstStyle/>
          <a:p>
            <a:pPr marL="457200" indent="-457200" algn="l" rtl="0">
              <a:buFont typeface="+mj-lt"/>
              <a:buAutoNum type="arabicPeriod"/>
            </a:pPr>
            <a:r>
              <a:rPr lang="en-PK" sz="2000" dirty="0">
                <a:solidFill>
                  <a:srgbClr val="333333"/>
                </a:solidFill>
                <a:latin typeface="Helvetica" pitchFamily="2" charset="0"/>
                <a:ea typeface="+mn-ea"/>
                <a:cs typeface="Arial"/>
              </a:rPr>
              <a:t>For constant intensities, the 2nd-order derivate is zero.</a:t>
            </a:r>
          </a:p>
          <a:p>
            <a:pPr marL="457200" indent="-457200" algn="l" rtl="0">
              <a:buFont typeface="+mj-lt"/>
              <a:buAutoNum type="arabicPeriod"/>
            </a:pPr>
            <a:r>
              <a:rPr lang="en-PK" sz="2000" dirty="0">
                <a:solidFill>
                  <a:srgbClr val="333333"/>
                </a:solidFill>
                <a:latin typeface="Helvetica" pitchFamily="2" charset="0"/>
                <a:ea typeface="+mn-ea"/>
                <a:cs typeface="Arial"/>
              </a:rPr>
              <a:t>The onset/end of </a:t>
            </a:r>
            <a:r>
              <a:rPr lang="en-GB" sz="2000" dirty="0">
                <a:solidFill>
                  <a:srgbClr val="333333"/>
                </a:solidFill>
                <a:latin typeface="Helvetica" pitchFamily="2" charset="0"/>
                <a:ea typeface="+mn-ea"/>
                <a:cs typeface="Arial"/>
              </a:rPr>
              <a:t>the </a:t>
            </a:r>
            <a:r>
              <a:rPr lang="en-PK" sz="2000" dirty="0">
                <a:solidFill>
                  <a:srgbClr val="333333"/>
                </a:solidFill>
                <a:latin typeface="Helvetica" pitchFamily="2" charset="0"/>
                <a:ea typeface="+mn-ea"/>
                <a:cs typeface="Arial"/>
              </a:rPr>
              <a:t>ramp/step must be non-zero.</a:t>
            </a:r>
          </a:p>
          <a:p>
            <a:pPr marL="457200" indent="-457200" algn="l" rtl="0">
              <a:buFont typeface="+mj-lt"/>
              <a:buAutoNum type="arabicPeriod"/>
            </a:pPr>
            <a:r>
              <a:rPr lang="en-PK" sz="2000" dirty="0">
                <a:solidFill>
                  <a:srgbClr val="333333"/>
                </a:solidFill>
                <a:latin typeface="Helvetica" pitchFamily="2" charset="0"/>
                <a:ea typeface="+mn-ea"/>
                <a:cs typeface="Arial"/>
              </a:rPr>
              <a:t>Along the ramp/constant slope, the 2nd order der</a:t>
            </a:r>
            <a:r>
              <a:rPr lang="en-GB" sz="2000" dirty="0" err="1">
                <a:solidFill>
                  <a:srgbClr val="333333"/>
                </a:solidFill>
                <a:latin typeface="Helvetica" pitchFamily="2" charset="0"/>
                <a:ea typeface="+mn-ea"/>
                <a:cs typeface="Arial"/>
              </a:rPr>
              <a:t>i</a:t>
            </a:r>
            <a:r>
              <a:rPr lang="en-PK" sz="2000" dirty="0">
                <a:solidFill>
                  <a:srgbClr val="333333"/>
                </a:solidFill>
                <a:latin typeface="Helvetica" pitchFamily="2" charset="0"/>
                <a:ea typeface="+mn-ea"/>
                <a:cs typeface="Arial"/>
              </a:rPr>
              <a:t>vative must be zero.</a:t>
            </a:r>
          </a:p>
        </p:txBody>
      </p:sp>
    </p:spTree>
    <p:extLst>
      <p:ext uri="{BB962C8B-B14F-4D97-AF65-F5344CB8AC3E}">
        <p14:creationId xmlns:p14="http://schemas.microsoft.com/office/powerpoint/2010/main" val="9534738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2ADE7-7B00-EB8A-5DDD-7744D68AF9D6}"/>
              </a:ext>
            </a:extLst>
          </p:cNvPr>
          <p:cNvSpPr>
            <a:spLocks noGrp="1"/>
          </p:cNvSpPr>
          <p:nvPr>
            <p:ph type="title"/>
          </p:nvPr>
        </p:nvSpPr>
        <p:spPr>
          <a:xfrm>
            <a:off x="707301" y="687153"/>
            <a:ext cx="8075930" cy="430887"/>
          </a:xfrm>
        </p:spPr>
        <p:txBody>
          <a:bodyPr/>
          <a:lstStyle/>
          <a:p>
            <a:r>
              <a:rPr lang="en-PK" dirty="0"/>
              <a:t>Laplacian (Using 2nd order-derivative)</a:t>
            </a:r>
          </a:p>
        </p:txBody>
      </p:sp>
      <p:sp>
        <p:nvSpPr>
          <p:cNvPr id="3" name="Text Placeholder 2">
            <a:extLst>
              <a:ext uri="{FF2B5EF4-FFF2-40B4-BE49-F238E27FC236}">
                <a16:creationId xmlns:a16="http://schemas.microsoft.com/office/drawing/2014/main" id="{0354A94D-302A-CABA-AB49-613B1DDDEF2A}"/>
              </a:ext>
            </a:extLst>
          </p:cNvPr>
          <p:cNvSpPr>
            <a:spLocks noGrp="1"/>
          </p:cNvSpPr>
          <p:nvPr>
            <p:ph type="body" idx="1"/>
          </p:nvPr>
        </p:nvSpPr>
        <p:spPr>
          <a:xfrm>
            <a:off x="1139304" y="1612432"/>
            <a:ext cx="8220075" cy="2154436"/>
          </a:xfrm>
        </p:spPr>
        <p:txBody>
          <a:bodyPr/>
          <a:lstStyle/>
          <a:p>
            <a:pPr marL="0" algn="l" rtl="0"/>
            <a:r>
              <a:rPr lang="en-GB" b="0" i="0" dirty="0">
                <a:solidFill>
                  <a:srgbClr val="0D0D0D"/>
                </a:solidFill>
                <a:effectLst/>
                <a:highlight>
                  <a:srgbClr val="FFFFFF"/>
                </a:highlight>
                <a:latin typeface="Söhne"/>
              </a:rPr>
              <a:t>We will learn how to develop the Laplacian mask using the 2nd-order derivative for a 2-D image. Let's take a 2-D function </a:t>
            </a:r>
            <a:r>
              <a:rPr lang="en-GB" b="0" i="0" dirty="0">
                <a:solidFill>
                  <a:srgbClr val="0D0D0D"/>
                </a:solidFill>
                <a:effectLst/>
                <a:highlight>
                  <a:srgbClr val="FFFFFF"/>
                </a:highlight>
                <a:latin typeface="KaTeX_Main"/>
              </a:rPr>
              <a:t>𝐹(𝑥,𝑦)</a:t>
            </a:r>
            <a:r>
              <a:rPr lang="en-GB" i="1" dirty="0">
                <a:solidFill>
                  <a:srgbClr val="0D0D0D"/>
                </a:solidFill>
                <a:highlight>
                  <a:srgbClr val="FFFFFF"/>
                </a:highlight>
                <a:latin typeface="KaTeX_Math"/>
              </a:rPr>
              <a:t>.</a:t>
            </a:r>
          </a:p>
          <a:p>
            <a:pPr marL="0" algn="l" rtl="0"/>
            <a:endParaRPr lang="en-GB" i="1" dirty="0">
              <a:solidFill>
                <a:srgbClr val="0D0D0D"/>
              </a:solidFill>
              <a:highlight>
                <a:srgbClr val="FFFFFF"/>
              </a:highlight>
              <a:latin typeface="KaTeX_Math"/>
            </a:endParaRPr>
          </a:p>
          <a:p>
            <a:pPr algn="l"/>
            <a:r>
              <a:rPr lang="en-GB" b="1" i="0" dirty="0">
                <a:solidFill>
                  <a:srgbClr val="0D0D0D"/>
                </a:solidFill>
                <a:effectLst/>
                <a:highlight>
                  <a:srgbClr val="FFFFFF"/>
                </a:highlight>
                <a:latin typeface="Söhne"/>
              </a:rPr>
              <a:t>Laplacian Operator:</a:t>
            </a:r>
            <a:endParaRPr lang="en-GB" b="0" i="0" dirty="0">
              <a:solidFill>
                <a:srgbClr val="0D0D0D"/>
              </a:solidFill>
              <a:effectLst/>
              <a:highlight>
                <a:srgbClr val="FFFFFF"/>
              </a:highlight>
              <a:latin typeface="Söhne"/>
            </a:endParaRPr>
          </a:p>
          <a:p>
            <a:pPr algn="l"/>
            <a:r>
              <a:rPr lang="en-GB" b="0" i="0" dirty="0">
                <a:solidFill>
                  <a:srgbClr val="0D0D0D"/>
                </a:solidFill>
                <a:effectLst/>
                <a:highlight>
                  <a:srgbClr val="FFFFFF"/>
                </a:highlight>
                <a:latin typeface="Söhne"/>
              </a:rPr>
              <a:t>The Laplacian operator is a 2nd-order derivative operator, used to highlight regions of rapid intensity change (edges) in an image. It is defined as:</a:t>
            </a:r>
          </a:p>
          <a:p>
            <a:pPr marL="0" algn="l" rtl="0"/>
            <a:endParaRPr lang="en-PK" dirty="0"/>
          </a:p>
        </p:txBody>
      </p:sp>
      <p:pic>
        <p:nvPicPr>
          <p:cNvPr id="5" name="Picture 4" descr="A mathematical equation with a number of square and square&#10;&#10;Description automatically generated with medium confidence">
            <a:extLst>
              <a:ext uri="{FF2B5EF4-FFF2-40B4-BE49-F238E27FC236}">
                <a16:creationId xmlns:a16="http://schemas.microsoft.com/office/drawing/2014/main" id="{F8A36CB8-F655-B017-B834-79A5359475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7483" y="3578224"/>
            <a:ext cx="2411967" cy="683035"/>
          </a:xfrm>
          <a:prstGeom prst="rect">
            <a:avLst/>
          </a:prstGeom>
        </p:spPr>
      </p:pic>
      <p:sp>
        <p:nvSpPr>
          <p:cNvPr id="7" name="TextBox 6">
            <a:extLst>
              <a:ext uri="{FF2B5EF4-FFF2-40B4-BE49-F238E27FC236}">
                <a16:creationId xmlns:a16="http://schemas.microsoft.com/office/drawing/2014/main" id="{C89144E4-10BF-0F2B-DFC7-E2F9EECC561B}"/>
              </a:ext>
            </a:extLst>
          </p:cNvPr>
          <p:cNvSpPr txBox="1"/>
          <p:nvPr/>
        </p:nvSpPr>
        <p:spPr>
          <a:xfrm>
            <a:off x="1113904" y="4300835"/>
            <a:ext cx="8075930" cy="1200329"/>
          </a:xfrm>
          <a:prstGeom prst="rect">
            <a:avLst/>
          </a:prstGeom>
          <a:noFill/>
        </p:spPr>
        <p:txBody>
          <a:bodyPr wrap="square" rtlCol="0">
            <a:spAutoFit/>
          </a:bodyPr>
          <a:lstStyle/>
          <a:p>
            <a:pPr algn="l" rtl="0"/>
            <a:r>
              <a:rPr lang="en-GB" dirty="0"/>
              <a:t>For a discrete 2-D image, the second-order derivatives can be approximated using finite differences:</a:t>
            </a:r>
          </a:p>
          <a:p>
            <a:pPr algn="l" rtl="0"/>
            <a:endParaRPr lang="en-GB" dirty="0"/>
          </a:p>
          <a:p>
            <a:pPr algn="l" rtl="0"/>
            <a:endParaRPr lang="en-PK" dirty="0"/>
          </a:p>
        </p:txBody>
      </p:sp>
      <p:pic>
        <p:nvPicPr>
          <p:cNvPr id="9" name="Picture 8" descr="A math equations on a white background&#10;&#10;Description automatically generated">
            <a:extLst>
              <a:ext uri="{FF2B5EF4-FFF2-40B4-BE49-F238E27FC236}">
                <a16:creationId xmlns:a16="http://schemas.microsoft.com/office/drawing/2014/main" id="{79B5DCAD-DFA6-FF10-C0A2-B8150E0473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4564" y="5177600"/>
            <a:ext cx="4754672" cy="1698097"/>
          </a:xfrm>
          <a:prstGeom prst="rect">
            <a:avLst/>
          </a:prstGeom>
        </p:spPr>
      </p:pic>
    </p:spTree>
    <p:extLst>
      <p:ext uri="{BB962C8B-B14F-4D97-AF65-F5344CB8AC3E}">
        <p14:creationId xmlns:p14="http://schemas.microsoft.com/office/powerpoint/2010/main" val="26050196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CF0BE-4276-A64D-D2D7-B670414DBFAB}"/>
              </a:ext>
            </a:extLst>
          </p:cNvPr>
          <p:cNvSpPr>
            <a:spLocks noGrp="1"/>
          </p:cNvSpPr>
          <p:nvPr>
            <p:ph type="title"/>
          </p:nvPr>
        </p:nvSpPr>
        <p:spPr>
          <a:xfrm>
            <a:off x="707301" y="687153"/>
            <a:ext cx="8075930" cy="430887"/>
          </a:xfrm>
        </p:spPr>
        <p:txBody>
          <a:bodyPr/>
          <a:lstStyle/>
          <a:p>
            <a:r>
              <a:rPr lang="en-PK" dirty="0"/>
              <a:t>Laplacian Mask</a:t>
            </a:r>
          </a:p>
        </p:txBody>
      </p:sp>
      <p:sp>
        <p:nvSpPr>
          <p:cNvPr id="3" name="Text Placeholder 2">
            <a:extLst>
              <a:ext uri="{FF2B5EF4-FFF2-40B4-BE49-F238E27FC236}">
                <a16:creationId xmlns:a16="http://schemas.microsoft.com/office/drawing/2014/main" id="{F17F16DB-1FA2-1178-F58C-F4EDC4CE56FE}"/>
              </a:ext>
            </a:extLst>
          </p:cNvPr>
          <p:cNvSpPr>
            <a:spLocks noGrp="1"/>
          </p:cNvSpPr>
          <p:nvPr>
            <p:ph type="body" idx="1"/>
          </p:nvPr>
        </p:nvSpPr>
        <p:spPr>
          <a:xfrm>
            <a:off x="1139304" y="1612432"/>
            <a:ext cx="8220075" cy="923330"/>
          </a:xfrm>
        </p:spPr>
        <p:txBody>
          <a:bodyPr/>
          <a:lstStyle/>
          <a:p>
            <a:pPr algn="l"/>
            <a:r>
              <a:rPr lang="en-GB" b="0" i="0" dirty="0">
                <a:solidFill>
                  <a:srgbClr val="0D0D0D"/>
                </a:solidFill>
                <a:effectLst/>
                <a:highlight>
                  <a:srgbClr val="FFFFFF"/>
                </a:highlight>
                <a:latin typeface="Söhne"/>
              </a:rPr>
              <a:t>Combining the approximations, the discrete Laplacian can be represented using a convolution mask:</a:t>
            </a:r>
          </a:p>
          <a:p>
            <a:pPr marL="0" algn="l" rtl="0"/>
            <a:endParaRPr lang="en-PK" dirty="0"/>
          </a:p>
        </p:txBody>
      </p:sp>
      <p:pic>
        <p:nvPicPr>
          <p:cNvPr id="5" name="Picture 4">
            <a:extLst>
              <a:ext uri="{FF2B5EF4-FFF2-40B4-BE49-F238E27FC236}">
                <a16:creationId xmlns:a16="http://schemas.microsoft.com/office/drawing/2014/main" id="{9043070C-15AB-C2BA-D28E-EC4B51CA32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2074" y="2288566"/>
            <a:ext cx="7222422" cy="494392"/>
          </a:xfrm>
          <a:prstGeom prst="rect">
            <a:avLst/>
          </a:prstGeom>
        </p:spPr>
      </p:pic>
      <p:sp>
        <p:nvSpPr>
          <p:cNvPr id="7" name="TextBox 6">
            <a:extLst>
              <a:ext uri="{FF2B5EF4-FFF2-40B4-BE49-F238E27FC236}">
                <a16:creationId xmlns:a16="http://schemas.microsoft.com/office/drawing/2014/main" id="{AA7C167A-EFD3-113C-39A7-3FE88EA5E526}"/>
              </a:ext>
            </a:extLst>
          </p:cNvPr>
          <p:cNvSpPr txBox="1"/>
          <p:nvPr/>
        </p:nvSpPr>
        <p:spPr>
          <a:xfrm>
            <a:off x="1177403" y="3135094"/>
            <a:ext cx="7605827" cy="369332"/>
          </a:xfrm>
          <a:prstGeom prst="rect">
            <a:avLst/>
          </a:prstGeom>
          <a:noFill/>
        </p:spPr>
        <p:txBody>
          <a:bodyPr wrap="square">
            <a:spAutoFit/>
          </a:bodyPr>
          <a:lstStyle/>
          <a:p>
            <a:pPr algn="l" rtl="0"/>
            <a:r>
              <a:rPr lang="en-GB" b="0" i="0" dirty="0">
                <a:solidFill>
                  <a:srgbClr val="0D0D0D"/>
                </a:solidFill>
                <a:effectLst/>
                <a:highlight>
                  <a:srgbClr val="FFFFFF"/>
                </a:highlight>
                <a:latin typeface="Söhne"/>
              </a:rPr>
              <a:t>This can be implemented using the following convolution kernel:</a:t>
            </a:r>
            <a:endParaRPr lang="en-PK" dirty="0"/>
          </a:p>
        </p:txBody>
      </p:sp>
      <p:pic>
        <p:nvPicPr>
          <p:cNvPr id="9" name="Picture 8" descr="A number and numbers in a row&#10;&#10;Description automatically generated with medium confidence">
            <a:extLst>
              <a:ext uri="{FF2B5EF4-FFF2-40B4-BE49-F238E27FC236}">
                <a16:creationId xmlns:a16="http://schemas.microsoft.com/office/drawing/2014/main" id="{D0E062DA-8A54-CD6F-07BF-39A8CAA0E6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3010" y="3537240"/>
            <a:ext cx="2200275" cy="1600200"/>
          </a:xfrm>
          <a:prstGeom prst="rect">
            <a:avLst/>
          </a:prstGeom>
        </p:spPr>
      </p:pic>
      <p:sp>
        <p:nvSpPr>
          <p:cNvPr id="10" name="TextBox 9">
            <a:extLst>
              <a:ext uri="{FF2B5EF4-FFF2-40B4-BE49-F238E27FC236}">
                <a16:creationId xmlns:a16="http://schemas.microsoft.com/office/drawing/2014/main" id="{D17B4C16-3875-4693-5193-6B88D2A07C8B}"/>
              </a:ext>
            </a:extLst>
          </p:cNvPr>
          <p:cNvSpPr txBox="1"/>
          <p:nvPr/>
        </p:nvSpPr>
        <p:spPr>
          <a:xfrm>
            <a:off x="617488" y="5016969"/>
            <a:ext cx="8749511" cy="369332"/>
          </a:xfrm>
          <a:prstGeom prst="rect">
            <a:avLst/>
          </a:prstGeom>
          <a:noFill/>
        </p:spPr>
        <p:txBody>
          <a:bodyPr wrap="none" rtlCol="0">
            <a:spAutoFit/>
          </a:bodyPr>
          <a:lstStyle/>
          <a:p>
            <a:pPr algn="l" rtl="0"/>
            <a:r>
              <a:rPr lang="en-GB" b="0" i="0" dirty="0">
                <a:solidFill>
                  <a:srgbClr val="0D0D0D"/>
                </a:solidFill>
                <a:effectLst/>
                <a:highlight>
                  <a:srgbClr val="FFFFFF"/>
                </a:highlight>
                <a:latin typeface="Söhne"/>
              </a:rPr>
              <a:t>alternatively, a slightly different form of the Laplacian </a:t>
            </a:r>
            <a:r>
              <a:rPr lang="en-GB" b="0" i="0" dirty="0" smtClean="0">
                <a:solidFill>
                  <a:srgbClr val="0D0D0D"/>
                </a:solidFill>
                <a:effectLst/>
                <a:highlight>
                  <a:srgbClr val="FFFFFF"/>
                </a:highlight>
                <a:latin typeface="Söhne"/>
              </a:rPr>
              <a:t>kernel, which is rotation invariant, is:</a:t>
            </a:r>
            <a:endParaRPr lang="en-PK" dirty="0"/>
          </a:p>
        </p:txBody>
      </p:sp>
      <p:pic>
        <p:nvPicPr>
          <p:cNvPr id="12" name="Picture 11" descr="A number with numbers in a row&#10;&#10;Description automatically generated with medium confidence">
            <a:extLst>
              <a:ext uri="{FF2B5EF4-FFF2-40B4-BE49-F238E27FC236}">
                <a16:creationId xmlns:a16="http://schemas.microsoft.com/office/drawing/2014/main" id="{41C6EF84-DD19-DF5C-EEE0-5E982B139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3010" y="5610225"/>
            <a:ext cx="2559090" cy="1621958"/>
          </a:xfrm>
          <a:prstGeom prst="rect">
            <a:avLst/>
          </a:prstGeom>
        </p:spPr>
      </p:pic>
      <p:cxnSp>
        <p:nvCxnSpPr>
          <p:cNvPr id="14" name="Straight Arrow Connector 13">
            <a:extLst>
              <a:ext uri="{FF2B5EF4-FFF2-40B4-BE49-F238E27FC236}">
                <a16:creationId xmlns:a16="http://schemas.microsoft.com/office/drawing/2014/main" id="{6449B976-186D-4C76-F2C2-730F1DEB0EF5}"/>
              </a:ext>
            </a:extLst>
          </p:cNvPr>
          <p:cNvCxnSpPr>
            <a:cxnSpLocks/>
            <a:stCxn id="9" idx="3"/>
          </p:cNvCxnSpPr>
          <p:nvPr/>
        </p:nvCxnSpPr>
        <p:spPr>
          <a:xfrm flipV="1">
            <a:off x="5333285" y="4314825"/>
            <a:ext cx="1308815" cy="22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0A4365C-821C-7C17-6F99-C7754A658ECD}"/>
              </a:ext>
            </a:extLst>
          </p:cNvPr>
          <p:cNvSpPr txBox="1"/>
          <p:nvPr/>
        </p:nvSpPr>
        <p:spPr>
          <a:xfrm>
            <a:off x="6642100" y="4128217"/>
            <a:ext cx="466794" cy="369332"/>
          </a:xfrm>
          <a:prstGeom prst="rect">
            <a:avLst/>
          </a:prstGeom>
          <a:noFill/>
        </p:spPr>
        <p:txBody>
          <a:bodyPr wrap="none" rtlCol="0">
            <a:spAutoFit/>
          </a:bodyPr>
          <a:lstStyle/>
          <a:p>
            <a:pPr algn="l" rtl="0"/>
            <a:r>
              <a:rPr lang="en-PK" dirty="0"/>
              <a:t>(1)</a:t>
            </a:r>
          </a:p>
        </p:txBody>
      </p:sp>
      <p:cxnSp>
        <p:nvCxnSpPr>
          <p:cNvPr id="17" name="Straight Arrow Connector 16">
            <a:extLst>
              <a:ext uri="{FF2B5EF4-FFF2-40B4-BE49-F238E27FC236}">
                <a16:creationId xmlns:a16="http://schemas.microsoft.com/office/drawing/2014/main" id="{6FF4C3BB-5252-4B0B-43C3-A9D4D972938B}"/>
              </a:ext>
            </a:extLst>
          </p:cNvPr>
          <p:cNvCxnSpPr>
            <a:cxnSpLocks/>
          </p:cNvCxnSpPr>
          <p:nvPr/>
        </p:nvCxnSpPr>
        <p:spPr>
          <a:xfrm flipV="1">
            <a:off x="5422900" y="6400496"/>
            <a:ext cx="1308815" cy="22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EFC7A18-6D11-780E-2825-5F7A2D9F7A02}"/>
              </a:ext>
            </a:extLst>
          </p:cNvPr>
          <p:cNvSpPr txBox="1"/>
          <p:nvPr/>
        </p:nvSpPr>
        <p:spPr>
          <a:xfrm>
            <a:off x="6731715" y="6213888"/>
            <a:ext cx="466794" cy="369332"/>
          </a:xfrm>
          <a:prstGeom prst="rect">
            <a:avLst/>
          </a:prstGeom>
          <a:noFill/>
        </p:spPr>
        <p:txBody>
          <a:bodyPr wrap="none" rtlCol="0">
            <a:spAutoFit/>
          </a:bodyPr>
          <a:lstStyle/>
          <a:p>
            <a:pPr algn="l" rtl="0"/>
            <a:r>
              <a:rPr lang="en-PK" dirty="0"/>
              <a:t>(2)</a:t>
            </a:r>
          </a:p>
        </p:txBody>
      </p:sp>
    </p:spTree>
    <p:extLst>
      <p:ext uri="{BB962C8B-B14F-4D97-AF65-F5344CB8AC3E}">
        <p14:creationId xmlns:p14="http://schemas.microsoft.com/office/powerpoint/2010/main" val="37216088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1FE72-DA72-28F1-E723-7905B0485801}"/>
              </a:ext>
            </a:extLst>
          </p:cNvPr>
          <p:cNvSpPr>
            <a:spLocks noGrp="1"/>
          </p:cNvSpPr>
          <p:nvPr>
            <p:ph type="title"/>
          </p:nvPr>
        </p:nvSpPr>
        <p:spPr>
          <a:xfrm>
            <a:off x="707301" y="687153"/>
            <a:ext cx="8075930" cy="430887"/>
          </a:xfrm>
        </p:spPr>
        <p:txBody>
          <a:bodyPr/>
          <a:lstStyle/>
          <a:p>
            <a:pPr rtl="0"/>
            <a:r>
              <a:rPr lang="en-PK" dirty="0"/>
              <a:t>Con’td</a:t>
            </a:r>
          </a:p>
        </p:txBody>
      </p:sp>
      <p:sp>
        <p:nvSpPr>
          <p:cNvPr id="3" name="Text Placeholder 2">
            <a:extLst>
              <a:ext uri="{FF2B5EF4-FFF2-40B4-BE49-F238E27FC236}">
                <a16:creationId xmlns:a16="http://schemas.microsoft.com/office/drawing/2014/main" id="{D3C58DA7-ADC8-04E7-78E2-F33F8E3F8D66}"/>
              </a:ext>
            </a:extLst>
          </p:cNvPr>
          <p:cNvSpPr>
            <a:spLocks noGrp="1"/>
          </p:cNvSpPr>
          <p:nvPr>
            <p:ph type="body" idx="1"/>
          </p:nvPr>
        </p:nvSpPr>
        <p:spPr>
          <a:xfrm>
            <a:off x="1139304" y="1612432"/>
            <a:ext cx="8220075" cy="3385542"/>
          </a:xfrm>
        </p:spPr>
        <p:txBody>
          <a:bodyPr/>
          <a:lstStyle/>
          <a:p>
            <a:pPr algn="l"/>
            <a:r>
              <a:rPr lang="en-GB" b="1" i="0" dirty="0">
                <a:solidFill>
                  <a:srgbClr val="0D0D0D"/>
                </a:solidFill>
                <a:effectLst/>
                <a:highlight>
                  <a:srgbClr val="FFFFFF"/>
                </a:highlight>
                <a:latin typeface="Söhne"/>
              </a:rPr>
              <a:t>Rotation Invariant Property:</a:t>
            </a:r>
            <a:endParaRPr lang="en-GB" dirty="0">
              <a:solidFill>
                <a:srgbClr val="0D0D0D"/>
              </a:solidFill>
              <a:highlight>
                <a:srgbClr val="FFFFFF"/>
              </a:highlight>
              <a:latin typeface="Söhne"/>
            </a:endParaRPr>
          </a:p>
          <a:p>
            <a:pPr algn="l">
              <a:buFont typeface="+mj-lt"/>
              <a:buAutoNum type="arabicPeriod"/>
            </a:pPr>
            <a:endParaRPr lang="en-GB" b="0" i="0" dirty="0">
              <a:solidFill>
                <a:srgbClr val="0D0D0D"/>
              </a:solidFill>
              <a:effectLst/>
              <a:highlight>
                <a:srgbClr val="FFFFFF"/>
              </a:highlight>
              <a:latin typeface="Söhne"/>
            </a:endParaRPr>
          </a:p>
          <a:p>
            <a:pPr algn="l"/>
            <a:r>
              <a:rPr lang="en-GB" b="0" i="0" dirty="0">
                <a:solidFill>
                  <a:srgbClr val="0D0D0D"/>
                </a:solidFill>
                <a:effectLst/>
                <a:highlight>
                  <a:srgbClr val="FFFFFF"/>
                </a:highlight>
                <a:latin typeface="Söhne"/>
              </a:rPr>
              <a:t>The Laplacian is rotation invariant, meaning its response is the same regardless of the orientation of the edges in the image. This makes it useful for detecting edges in images where the orientation of features varies.</a:t>
            </a:r>
          </a:p>
          <a:p>
            <a:pPr algn="l"/>
            <a:endParaRPr lang="en-GB" dirty="0">
              <a:solidFill>
                <a:srgbClr val="0D0D0D"/>
              </a:solidFill>
              <a:highlight>
                <a:srgbClr val="FFFFFF"/>
              </a:highlight>
              <a:latin typeface="Söhne"/>
            </a:endParaRPr>
          </a:p>
          <a:p>
            <a:r>
              <a:rPr lang="en-GB" dirty="0">
                <a:effectLst/>
              </a:rPr>
              <a:t>By applying the Laplacian mask to an image, you can detect edges and enhance details by highlighting regions of rapid intensity change.</a:t>
            </a:r>
          </a:p>
          <a:p>
            <a:r>
              <a:rPr lang="en-GB" dirty="0">
                <a:effectLst/>
              </a:rPr>
              <a:t/>
            </a:r>
            <a:br>
              <a:rPr lang="en-GB" dirty="0">
                <a:effectLst/>
              </a:rPr>
            </a:br>
            <a:endParaRPr lang="en-GB" dirty="0">
              <a:effectLst/>
            </a:endParaRPr>
          </a:p>
          <a:p>
            <a:pPr marL="0" algn="l" rtl="0"/>
            <a:endParaRPr lang="en-PK" dirty="0"/>
          </a:p>
        </p:txBody>
      </p:sp>
    </p:spTree>
    <p:extLst>
      <p:ext uri="{BB962C8B-B14F-4D97-AF65-F5344CB8AC3E}">
        <p14:creationId xmlns:p14="http://schemas.microsoft.com/office/powerpoint/2010/main" val="13496614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85EA1-B41E-DEAD-5BF3-9203EA35AB21}"/>
              </a:ext>
            </a:extLst>
          </p:cNvPr>
          <p:cNvSpPr>
            <a:spLocks noGrp="1"/>
          </p:cNvSpPr>
          <p:nvPr>
            <p:ph type="title"/>
          </p:nvPr>
        </p:nvSpPr>
        <p:spPr>
          <a:xfrm>
            <a:off x="707301" y="687153"/>
            <a:ext cx="8075930" cy="430887"/>
          </a:xfrm>
        </p:spPr>
        <p:txBody>
          <a:bodyPr/>
          <a:lstStyle/>
          <a:p>
            <a:r>
              <a:rPr lang="en-PK" dirty="0"/>
              <a:t>Con’td</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5B7975D-B243-864E-F051-997E87072DF0}"/>
                  </a:ext>
                </a:extLst>
              </p:cNvPr>
              <p:cNvSpPr txBox="1"/>
              <p:nvPr/>
            </p:nvSpPr>
            <p:spPr>
              <a:xfrm>
                <a:off x="2095100" y="1266825"/>
                <a:ext cx="6366396" cy="1938992"/>
              </a:xfrm>
              <a:prstGeom prst="rect">
                <a:avLst/>
              </a:prstGeom>
              <a:noFill/>
            </p:spPr>
            <p:txBody>
              <a:bodyPr wrap="square">
                <a:spAutoFit/>
              </a:bodyPr>
              <a:lstStyle/>
              <a:p>
                <a:pPr algn="l"/>
                <a:r>
                  <a:rPr lang="en-GB" sz="2000" b="0" i="0" dirty="0">
                    <a:solidFill>
                      <a:srgbClr val="0D0D0D"/>
                    </a:solidFill>
                    <a:effectLst/>
                    <a:highlight>
                      <a:srgbClr val="FFFFFF"/>
                    </a:highlight>
                    <a:latin typeface="Söhne"/>
                  </a:rPr>
                  <a:t>General expression to find the Laplacian mask:</a:t>
                </a:r>
              </a:p>
              <a:p>
                <a:pPr algn="l"/>
                <a:endParaRPr lang="en-GB" sz="2000" dirty="0">
                  <a:solidFill>
                    <a:srgbClr val="0D0D0D"/>
                  </a:solidFill>
                  <a:highlight>
                    <a:srgbClr val="FFFFFF"/>
                  </a:highlight>
                  <a:latin typeface="Söhne"/>
                </a:endParaRPr>
              </a:p>
              <a:p>
                <a:pPr algn="ctr"/>
                <a:r>
                  <a:rPr lang="en-GB" sz="2000" dirty="0">
                    <a:solidFill>
                      <a:srgbClr val="0D0D0D"/>
                    </a:solidFill>
                    <a:highlight>
                      <a:srgbClr val="FFFFFF"/>
                    </a:highlight>
                    <a:latin typeface="Söhne"/>
                  </a:rPr>
                  <a:t>g</a:t>
                </a:r>
                <a:r>
                  <a:rPr lang="en-GB" sz="2000" b="0" i="0" dirty="0">
                    <a:solidFill>
                      <a:srgbClr val="0D0D0D"/>
                    </a:solidFill>
                    <a:effectLst/>
                    <a:highlight>
                      <a:srgbClr val="FFFFFF"/>
                    </a:highlight>
                    <a:latin typeface="Söhne"/>
                  </a:rPr>
                  <a:t>(</a:t>
                </a:r>
                <a:r>
                  <a:rPr lang="en-GB" sz="2000" b="0" i="0" dirty="0" err="1">
                    <a:solidFill>
                      <a:srgbClr val="0D0D0D"/>
                    </a:solidFill>
                    <a:effectLst/>
                    <a:highlight>
                      <a:srgbClr val="FFFFFF"/>
                    </a:highlight>
                    <a:latin typeface="Söhne"/>
                  </a:rPr>
                  <a:t>x,y</a:t>
                </a:r>
                <a:r>
                  <a:rPr lang="en-GB" sz="2000" b="0" i="0" dirty="0">
                    <a:solidFill>
                      <a:srgbClr val="0D0D0D"/>
                    </a:solidFill>
                    <a:effectLst/>
                    <a:highlight>
                      <a:srgbClr val="FFFFFF"/>
                    </a:highlight>
                    <a:latin typeface="Söhne"/>
                  </a:rPr>
                  <a:t>) = f(</a:t>
                </a:r>
                <a:r>
                  <a:rPr lang="en-GB" sz="2000" b="0" i="0" dirty="0" err="1">
                    <a:solidFill>
                      <a:srgbClr val="0D0D0D"/>
                    </a:solidFill>
                    <a:effectLst/>
                    <a:highlight>
                      <a:srgbClr val="FFFFFF"/>
                    </a:highlight>
                    <a:latin typeface="Söhne"/>
                  </a:rPr>
                  <a:t>x,y</a:t>
                </a:r>
                <a:r>
                  <a:rPr lang="en-GB" sz="2000" dirty="0">
                    <a:solidFill>
                      <a:srgbClr val="0D0D0D"/>
                    </a:solidFill>
                    <a:highlight>
                      <a:srgbClr val="FFFFFF"/>
                    </a:highlight>
                    <a:latin typeface="Söhne"/>
                  </a:rPr>
                  <a:t>) + c</a:t>
                </a:r>
                <a14:m>
                  <m:oMath xmlns:m="http://schemas.openxmlformats.org/officeDocument/2006/math">
                    <m:sSup>
                      <m:sSupPr>
                        <m:ctrlPr>
                          <a:rPr lang="en-GB" sz="2000" i="1" smtClean="0">
                            <a:solidFill>
                              <a:srgbClr val="0D0D0D"/>
                            </a:solidFill>
                            <a:highlight>
                              <a:srgbClr val="FFFFFF"/>
                            </a:highlight>
                            <a:latin typeface="Cambria Math" panose="02040503050406030204" pitchFamily="18" charset="0"/>
                            <a:ea typeface="Cambria Math" panose="02040503050406030204" pitchFamily="18" charset="0"/>
                          </a:rPr>
                        </m:ctrlPr>
                      </m:sSupPr>
                      <m:e>
                        <m:r>
                          <a:rPr lang="en-GB" sz="2000" i="1">
                            <a:solidFill>
                              <a:srgbClr val="0D0D0D"/>
                            </a:solidFill>
                            <a:highlight>
                              <a:srgbClr val="FFFFFF"/>
                            </a:highlight>
                            <a:latin typeface="Cambria Math" panose="02040503050406030204" pitchFamily="18" charset="0"/>
                            <a:ea typeface="Cambria Math" panose="02040503050406030204" pitchFamily="18" charset="0"/>
                          </a:rPr>
                          <m:t>𝛻</m:t>
                        </m:r>
                      </m:e>
                      <m:sup>
                        <m:r>
                          <a:rPr lang="en-PK" sz="2000" b="0" i="1" smtClean="0">
                            <a:solidFill>
                              <a:srgbClr val="0D0D0D"/>
                            </a:solidFill>
                            <a:highlight>
                              <a:srgbClr val="FFFFFF"/>
                            </a:highlight>
                            <a:latin typeface="Cambria Math" panose="02040503050406030204" pitchFamily="18" charset="0"/>
                            <a:ea typeface="Cambria Math" panose="02040503050406030204" pitchFamily="18" charset="0"/>
                          </a:rPr>
                          <m:t>2</m:t>
                        </m:r>
                      </m:sup>
                    </m:sSup>
                  </m:oMath>
                </a14:m>
                <a:r>
                  <a:rPr lang="en-GB" sz="2000" dirty="0">
                    <a:solidFill>
                      <a:srgbClr val="0D0D0D"/>
                    </a:solidFill>
                    <a:highlight>
                      <a:srgbClr val="FFFFFF"/>
                    </a:highlight>
                    <a:latin typeface="Söhne"/>
                  </a:rPr>
                  <a:t> f(</a:t>
                </a:r>
                <a:r>
                  <a:rPr lang="en-GB" sz="2000" dirty="0" err="1">
                    <a:solidFill>
                      <a:srgbClr val="0D0D0D"/>
                    </a:solidFill>
                    <a:highlight>
                      <a:srgbClr val="FFFFFF"/>
                    </a:highlight>
                    <a:latin typeface="Söhne"/>
                  </a:rPr>
                  <a:t>x,y</a:t>
                </a:r>
                <a:r>
                  <a:rPr lang="en-GB" sz="2000" dirty="0">
                    <a:solidFill>
                      <a:srgbClr val="0D0D0D"/>
                    </a:solidFill>
                    <a:highlight>
                      <a:srgbClr val="FFFFFF"/>
                    </a:highlight>
                    <a:latin typeface="Söhne"/>
                  </a:rPr>
                  <a:t>) </a:t>
                </a:r>
              </a:p>
              <a:p>
                <a:pPr algn="ctr"/>
                <a:endParaRPr lang="en-GB" sz="2000" dirty="0">
                  <a:solidFill>
                    <a:srgbClr val="0D0D0D"/>
                  </a:solidFill>
                  <a:highlight>
                    <a:srgbClr val="FFFFFF"/>
                  </a:highlight>
                  <a:latin typeface="Söhne"/>
                </a:endParaRPr>
              </a:p>
              <a:p>
                <a:pPr algn="ctr"/>
                <a:r>
                  <a:rPr lang="en-GB" sz="2000" b="0" i="0" dirty="0">
                    <a:solidFill>
                      <a:srgbClr val="0D0D0D"/>
                    </a:solidFill>
                    <a:effectLst/>
                    <a:highlight>
                      <a:srgbClr val="FFFFFF"/>
                    </a:highlight>
                    <a:latin typeface="Söhne"/>
                  </a:rPr>
                  <a:t>If c = -1 then the Laplacian masks are (1) and (2)</a:t>
                </a:r>
              </a:p>
              <a:p>
                <a:pPr algn="ctr"/>
                <a:r>
                  <a:rPr lang="en-GB" sz="2000" dirty="0">
                    <a:solidFill>
                      <a:srgbClr val="0D0D0D"/>
                    </a:solidFill>
                    <a:highlight>
                      <a:srgbClr val="FFFFFF"/>
                    </a:highlight>
                    <a:latin typeface="Söhne"/>
                  </a:rPr>
                  <a:t>If c = 1, then the Laplacian masks can be (3) and (4)</a:t>
                </a:r>
                <a:endParaRPr lang="en-GB" sz="2000" b="0" i="0" dirty="0">
                  <a:solidFill>
                    <a:srgbClr val="0D0D0D"/>
                  </a:solidFill>
                  <a:effectLst/>
                  <a:highlight>
                    <a:srgbClr val="FFFFFF"/>
                  </a:highlight>
                  <a:latin typeface="Söhne"/>
                </a:endParaRPr>
              </a:p>
            </p:txBody>
          </p:sp>
        </mc:Choice>
        <mc:Fallback xmlns="">
          <p:sp>
            <p:nvSpPr>
              <p:cNvPr id="5" name="TextBox 4">
                <a:extLst>
                  <a:ext uri="{FF2B5EF4-FFF2-40B4-BE49-F238E27FC236}">
                    <a16:creationId xmlns:a16="http://schemas.microsoft.com/office/drawing/2014/main" id="{75B7975D-B243-864E-F051-997E87072DF0}"/>
                  </a:ext>
                </a:extLst>
              </p:cNvPr>
              <p:cNvSpPr txBox="1">
                <a:spLocks noRot="1" noChangeAspect="1" noMove="1" noResize="1" noEditPoints="1" noAdjustHandles="1" noChangeArrowheads="1" noChangeShapeType="1" noTextEdit="1"/>
              </p:cNvSpPr>
              <p:nvPr/>
            </p:nvSpPr>
            <p:spPr>
              <a:xfrm>
                <a:off x="2095100" y="1266825"/>
                <a:ext cx="6366396" cy="1938992"/>
              </a:xfrm>
              <a:prstGeom prst="rect">
                <a:avLst/>
              </a:prstGeom>
              <a:blipFill>
                <a:blip r:embed="rId2"/>
                <a:stretch>
                  <a:fillRect l="-1195" t="-1948" b="-4545"/>
                </a:stretch>
              </a:blipFill>
            </p:spPr>
            <p:txBody>
              <a:bodyPr/>
              <a:lstStyle/>
              <a:p>
                <a:r>
                  <a:rPr lang="en-PK">
                    <a:noFill/>
                  </a:rPr>
                  <a:t> </a:t>
                </a:r>
              </a:p>
            </p:txBody>
          </p:sp>
        </mc:Fallback>
      </mc:AlternateContent>
      <p:pic>
        <p:nvPicPr>
          <p:cNvPr id="6" name="Picture 5" descr="A number with numbers on it&#10;&#10;Description automatically generated with medium confidence">
            <a:extLst>
              <a:ext uri="{FF2B5EF4-FFF2-40B4-BE49-F238E27FC236}">
                <a16:creationId xmlns:a16="http://schemas.microsoft.com/office/drawing/2014/main" id="{61FC637F-938A-9D36-2BD6-7DA3A974A1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2500" y="3205817"/>
            <a:ext cx="3589198" cy="1938992"/>
          </a:xfrm>
          <a:prstGeom prst="rect">
            <a:avLst/>
          </a:prstGeom>
        </p:spPr>
      </p:pic>
      <p:cxnSp>
        <p:nvCxnSpPr>
          <p:cNvPr id="7" name="Straight Arrow Connector 6">
            <a:extLst>
              <a:ext uri="{FF2B5EF4-FFF2-40B4-BE49-F238E27FC236}">
                <a16:creationId xmlns:a16="http://schemas.microsoft.com/office/drawing/2014/main" id="{2ECFFC71-F5F3-B0F7-2B38-E506B0C67509}"/>
              </a:ext>
            </a:extLst>
          </p:cNvPr>
          <p:cNvCxnSpPr>
            <a:cxnSpLocks/>
          </p:cNvCxnSpPr>
          <p:nvPr/>
        </p:nvCxnSpPr>
        <p:spPr>
          <a:xfrm flipV="1">
            <a:off x="5780891" y="4314825"/>
            <a:ext cx="1308815" cy="22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D894CB2-E634-1C49-B6E2-8F067E2B3CFC}"/>
              </a:ext>
            </a:extLst>
          </p:cNvPr>
          <p:cNvSpPr txBox="1"/>
          <p:nvPr/>
        </p:nvSpPr>
        <p:spPr>
          <a:xfrm>
            <a:off x="7089706" y="4128217"/>
            <a:ext cx="466794" cy="369332"/>
          </a:xfrm>
          <a:prstGeom prst="rect">
            <a:avLst/>
          </a:prstGeom>
          <a:noFill/>
        </p:spPr>
        <p:txBody>
          <a:bodyPr wrap="none" rtlCol="0">
            <a:spAutoFit/>
          </a:bodyPr>
          <a:lstStyle/>
          <a:p>
            <a:pPr algn="l" rtl="0"/>
            <a:r>
              <a:rPr lang="en-PK" dirty="0"/>
              <a:t>(3)</a:t>
            </a:r>
          </a:p>
        </p:txBody>
      </p:sp>
      <p:pic>
        <p:nvPicPr>
          <p:cNvPr id="10" name="Picture 9" descr="A number with black numbers&#10;&#10;Description automatically generated with medium confidence">
            <a:extLst>
              <a:ext uri="{FF2B5EF4-FFF2-40B4-BE49-F238E27FC236}">
                <a16:creationId xmlns:a16="http://schemas.microsoft.com/office/drawing/2014/main" id="{658CBDF7-6DF6-12E8-8204-FF521AEF24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9634" y="5326529"/>
            <a:ext cx="3094930" cy="1938992"/>
          </a:xfrm>
          <a:prstGeom prst="rect">
            <a:avLst/>
          </a:prstGeom>
        </p:spPr>
      </p:pic>
      <p:cxnSp>
        <p:nvCxnSpPr>
          <p:cNvPr id="11" name="Straight Arrow Connector 10">
            <a:extLst>
              <a:ext uri="{FF2B5EF4-FFF2-40B4-BE49-F238E27FC236}">
                <a16:creationId xmlns:a16="http://schemas.microsoft.com/office/drawing/2014/main" id="{3F428F3A-F7D8-9800-0C3D-F6185A0CADC2}"/>
              </a:ext>
            </a:extLst>
          </p:cNvPr>
          <p:cNvCxnSpPr>
            <a:cxnSpLocks/>
          </p:cNvCxnSpPr>
          <p:nvPr/>
        </p:nvCxnSpPr>
        <p:spPr>
          <a:xfrm flipV="1">
            <a:off x="5751889" y="6296025"/>
            <a:ext cx="1308815" cy="22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86D3F6D-19F3-49CB-2D57-A57EA8F638FE}"/>
              </a:ext>
            </a:extLst>
          </p:cNvPr>
          <p:cNvSpPr txBox="1"/>
          <p:nvPr/>
        </p:nvSpPr>
        <p:spPr>
          <a:xfrm>
            <a:off x="7060704" y="6109417"/>
            <a:ext cx="466794" cy="369332"/>
          </a:xfrm>
          <a:prstGeom prst="rect">
            <a:avLst/>
          </a:prstGeom>
          <a:noFill/>
        </p:spPr>
        <p:txBody>
          <a:bodyPr wrap="none" rtlCol="0">
            <a:spAutoFit/>
          </a:bodyPr>
          <a:lstStyle/>
          <a:p>
            <a:pPr algn="l" rtl="0"/>
            <a:r>
              <a:rPr lang="en-PK" dirty="0"/>
              <a:t>(4)</a:t>
            </a:r>
          </a:p>
        </p:txBody>
      </p:sp>
    </p:spTree>
    <p:extLst>
      <p:ext uri="{BB962C8B-B14F-4D97-AF65-F5344CB8AC3E}">
        <p14:creationId xmlns:p14="http://schemas.microsoft.com/office/powerpoint/2010/main" val="5793676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61764-2A2F-227B-FFBC-63274A4C4558}"/>
              </a:ext>
            </a:extLst>
          </p:cNvPr>
          <p:cNvSpPr>
            <a:spLocks noGrp="1"/>
          </p:cNvSpPr>
          <p:nvPr>
            <p:ph type="title"/>
          </p:nvPr>
        </p:nvSpPr>
        <p:spPr>
          <a:xfrm>
            <a:off x="707301" y="687153"/>
            <a:ext cx="8075930" cy="430887"/>
          </a:xfrm>
        </p:spPr>
        <p:txBody>
          <a:bodyPr/>
          <a:lstStyle/>
          <a:p>
            <a:r>
              <a:rPr lang="en-PK" dirty="0"/>
              <a:t>Spatial domain</a:t>
            </a:r>
          </a:p>
        </p:txBody>
      </p:sp>
      <p:sp>
        <p:nvSpPr>
          <p:cNvPr id="3" name="Text Placeholder 2">
            <a:extLst>
              <a:ext uri="{FF2B5EF4-FFF2-40B4-BE49-F238E27FC236}">
                <a16:creationId xmlns:a16="http://schemas.microsoft.com/office/drawing/2014/main" id="{10331E8A-4561-4323-6B14-C1F2973436D7}"/>
              </a:ext>
            </a:extLst>
          </p:cNvPr>
          <p:cNvSpPr>
            <a:spLocks noGrp="1"/>
          </p:cNvSpPr>
          <p:nvPr>
            <p:ph type="body" idx="1"/>
          </p:nvPr>
        </p:nvSpPr>
        <p:spPr>
          <a:xfrm>
            <a:off x="1139304" y="1612432"/>
            <a:ext cx="8220075" cy="4585871"/>
          </a:xfrm>
        </p:spPr>
        <p:txBody>
          <a:bodyPr/>
          <a:lstStyle/>
          <a:p>
            <a:pPr marL="0" algn="l" rtl="0"/>
            <a:r>
              <a:rPr lang="en-PK" dirty="0">
                <a:solidFill>
                  <a:srgbClr val="00B050"/>
                </a:solidFill>
              </a:rPr>
              <a:t>Processing in spatial domain:</a:t>
            </a:r>
          </a:p>
          <a:p>
            <a:pPr marL="0" algn="l" rtl="0"/>
            <a:endParaRPr lang="en-PK" dirty="0">
              <a:solidFill>
                <a:srgbClr val="00B050"/>
              </a:solidFill>
            </a:endParaRPr>
          </a:p>
          <a:p>
            <a:pPr marL="457200" indent="-457200" algn="l" rtl="0">
              <a:buFont typeface="+mj-lt"/>
              <a:buAutoNum type="arabicParenR"/>
            </a:pPr>
            <a:r>
              <a:rPr lang="en-PK" dirty="0">
                <a:solidFill>
                  <a:srgbClr val="00B050"/>
                </a:solidFill>
              </a:rPr>
              <a:t>Intensity transformation</a:t>
            </a:r>
          </a:p>
          <a:p>
            <a:pPr lvl="1" algn="l" rtl="0"/>
            <a:r>
              <a:rPr lang="en-PK" dirty="0">
                <a:solidFill>
                  <a:schemeClr val="tx1"/>
                </a:solidFill>
              </a:rPr>
              <a:t>Performed on </a:t>
            </a:r>
            <a:r>
              <a:rPr lang="en-GB" dirty="0">
                <a:solidFill>
                  <a:schemeClr val="tx1"/>
                </a:solidFill>
              </a:rPr>
              <a:t>a</a:t>
            </a:r>
            <a:r>
              <a:rPr lang="en-PK" dirty="0">
                <a:solidFill>
                  <a:schemeClr val="tx1"/>
                </a:solidFill>
              </a:rPr>
              <a:t> single pixel in an image plane</a:t>
            </a:r>
            <a:endParaRPr lang="en-PK" dirty="0">
              <a:solidFill>
                <a:srgbClr val="00B050"/>
              </a:solidFill>
            </a:endParaRPr>
          </a:p>
          <a:p>
            <a:pPr marL="457200" indent="-457200" algn="l" rtl="0">
              <a:buFont typeface="+mj-lt"/>
              <a:buAutoNum type="arabicParenR"/>
            </a:pPr>
            <a:endParaRPr lang="en-PK" dirty="0">
              <a:solidFill>
                <a:srgbClr val="00B050"/>
              </a:solidFill>
            </a:endParaRPr>
          </a:p>
          <a:p>
            <a:pPr marL="457200" indent="-457200" algn="l" rtl="0">
              <a:buFont typeface="+mj-lt"/>
              <a:buAutoNum type="arabicParenR"/>
            </a:pPr>
            <a:endParaRPr lang="en-PK" dirty="0">
              <a:solidFill>
                <a:srgbClr val="00B050"/>
              </a:solidFill>
            </a:endParaRPr>
          </a:p>
          <a:p>
            <a:pPr marL="457200" indent="-457200" algn="l" rtl="0">
              <a:buFont typeface="+mj-lt"/>
              <a:buAutoNum type="arabicParenR"/>
            </a:pPr>
            <a:endParaRPr lang="en-PK" dirty="0">
              <a:solidFill>
                <a:srgbClr val="00B050"/>
              </a:solidFill>
            </a:endParaRPr>
          </a:p>
          <a:p>
            <a:pPr marL="457200" indent="-457200" algn="l" rtl="0">
              <a:buFont typeface="+mj-lt"/>
              <a:buAutoNum type="arabicParenR"/>
            </a:pPr>
            <a:endParaRPr lang="en-PK" dirty="0">
              <a:solidFill>
                <a:srgbClr val="00B050"/>
              </a:solidFill>
            </a:endParaRPr>
          </a:p>
          <a:p>
            <a:pPr marL="457200" indent="-457200" algn="l" rtl="0">
              <a:buFont typeface="+mj-lt"/>
              <a:buAutoNum type="arabicParenR"/>
            </a:pPr>
            <a:endParaRPr lang="en-PK" dirty="0">
              <a:solidFill>
                <a:srgbClr val="00B050"/>
              </a:solidFill>
            </a:endParaRPr>
          </a:p>
          <a:p>
            <a:pPr marL="457200" indent="-457200" algn="l" rtl="0">
              <a:buFont typeface="+mj-lt"/>
              <a:buAutoNum type="arabicParenR"/>
            </a:pPr>
            <a:r>
              <a:rPr lang="en-PK" dirty="0">
                <a:solidFill>
                  <a:srgbClr val="00B050"/>
                </a:solidFill>
              </a:rPr>
              <a:t>S</a:t>
            </a:r>
            <a:r>
              <a:rPr lang="en-GB" dirty="0">
                <a:solidFill>
                  <a:srgbClr val="00B050"/>
                </a:solidFill>
              </a:rPr>
              <a:t>p</a:t>
            </a:r>
            <a:r>
              <a:rPr lang="en-PK" dirty="0">
                <a:solidFill>
                  <a:srgbClr val="00B050"/>
                </a:solidFill>
              </a:rPr>
              <a:t>atial filtering</a:t>
            </a:r>
          </a:p>
          <a:p>
            <a:pPr algn="l" rtl="0"/>
            <a:endParaRPr lang="en-PK" dirty="0">
              <a:solidFill>
                <a:srgbClr val="00B050"/>
              </a:solidFill>
            </a:endParaRPr>
          </a:p>
          <a:p>
            <a:pPr algn="l" rtl="0"/>
            <a:r>
              <a:rPr lang="en-PK" dirty="0">
                <a:solidFill>
                  <a:schemeClr val="tx1"/>
                </a:solidFill>
                <a:latin typeface="+mn-lt"/>
                <a:cs typeface="+mn-cs"/>
              </a:rPr>
              <a:t>     </a:t>
            </a:r>
            <a:r>
              <a:rPr lang="en-GB" dirty="0">
                <a:solidFill>
                  <a:schemeClr val="tx1"/>
                </a:solidFill>
                <a:latin typeface="+mn-lt"/>
                <a:cs typeface="+mn-cs"/>
              </a:rPr>
              <a:t>The o</a:t>
            </a:r>
            <a:r>
              <a:rPr lang="en-PK" dirty="0">
                <a:solidFill>
                  <a:schemeClr val="tx1"/>
                </a:solidFill>
                <a:latin typeface="+mn-lt"/>
                <a:cs typeface="+mn-cs"/>
              </a:rPr>
              <a:t>peration </a:t>
            </a:r>
            <a:r>
              <a:rPr lang="en-GB" dirty="0">
                <a:solidFill>
                  <a:schemeClr val="tx1"/>
                </a:solidFill>
                <a:latin typeface="+mn-lt"/>
                <a:cs typeface="+mn-cs"/>
              </a:rPr>
              <a:t>is </a:t>
            </a:r>
            <a:r>
              <a:rPr lang="en-PK" dirty="0">
                <a:solidFill>
                  <a:schemeClr val="tx1"/>
                </a:solidFill>
                <a:latin typeface="+mn-lt"/>
                <a:cs typeface="+mn-cs"/>
              </a:rPr>
              <a:t>performed on a pixel by </a:t>
            </a:r>
          </a:p>
          <a:p>
            <a:pPr algn="l" rtl="0"/>
            <a:r>
              <a:rPr lang="en-PK" dirty="0">
                <a:solidFill>
                  <a:schemeClr val="tx1"/>
                </a:solidFill>
                <a:latin typeface="+mn-lt"/>
                <a:cs typeface="+mn-cs"/>
              </a:rPr>
              <a:t>     considering its neighborhood of </a:t>
            </a:r>
          </a:p>
          <a:p>
            <a:pPr algn="l" rtl="0"/>
            <a:r>
              <a:rPr lang="en-PK" dirty="0">
                <a:solidFill>
                  <a:schemeClr val="tx1"/>
                </a:solidFill>
                <a:latin typeface="+mn-lt"/>
                <a:cs typeface="+mn-cs"/>
              </a:rPr>
              <a:t>     n x n filter/ mask.</a:t>
            </a:r>
          </a:p>
          <a:p>
            <a:pPr marL="457200" indent="-457200" algn="l" rtl="0">
              <a:buFont typeface="+mj-lt"/>
              <a:buAutoNum type="arabicParenR"/>
            </a:pPr>
            <a:endParaRPr lang="en-PK" dirty="0">
              <a:solidFill>
                <a:srgbClr val="00B050"/>
              </a:solidFill>
            </a:endParaRPr>
          </a:p>
        </p:txBody>
      </p:sp>
      <p:pic>
        <p:nvPicPr>
          <p:cNvPr id="5" name="Picture 4" descr="A blackboard with white text&#10;&#10;Description automatically generated">
            <a:extLst>
              <a:ext uri="{FF2B5EF4-FFF2-40B4-BE49-F238E27FC236}">
                <a16:creationId xmlns:a16="http://schemas.microsoft.com/office/drawing/2014/main" id="{F772D441-014F-B8BC-530A-587FBF9DB482}"/>
              </a:ext>
            </a:extLst>
          </p:cNvPr>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489700" y="1876425"/>
            <a:ext cx="1967345" cy="1803400"/>
          </a:xfrm>
          <a:prstGeom prst="rect">
            <a:avLst/>
          </a:prstGeom>
        </p:spPr>
      </p:pic>
      <p:pic>
        <p:nvPicPr>
          <p:cNvPr id="7" name="Picture 6" descr="A black board with writing on it&#10;&#10;Description automatically generated">
            <a:extLst>
              <a:ext uri="{FF2B5EF4-FFF2-40B4-BE49-F238E27FC236}">
                <a16:creationId xmlns:a16="http://schemas.microsoft.com/office/drawing/2014/main" id="{1EFC8B19-D920-8314-7706-7EE74D60D415}"/>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849531" y="4257490"/>
            <a:ext cx="2933700" cy="1854200"/>
          </a:xfrm>
          <a:prstGeom prst="rect">
            <a:avLst/>
          </a:prstGeom>
        </p:spPr>
      </p:pic>
    </p:spTree>
    <p:extLst>
      <p:ext uri="{BB962C8B-B14F-4D97-AF65-F5344CB8AC3E}">
        <p14:creationId xmlns:p14="http://schemas.microsoft.com/office/powerpoint/2010/main" val="6431291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0C16A3-7E5A-B11A-813C-126AF62C234D}"/>
              </a:ext>
            </a:extLst>
          </p:cNvPr>
          <p:cNvPicPr>
            <a:picLocks noChangeAspect="1"/>
          </p:cNvPicPr>
          <p:nvPr/>
        </p:nvPicPr>
        <p:blipFill>
          <a:blip r:embed="rId2"/>
          <a:stretch>
            <a:fillRect/>
          </a:stretch>
        </p:blipFill>
        <p:spPr>
          <a:xfrm>
            <a:off x="1993900" y="106354"/>
            <a:ext cx="7848600" cy="7561271"/>
          </a:xfrm>
          <a:prstGeom prst="rect">
            <a:avLst/>
          </a:prstGeom>
        </p:spPr>
      </p:pic>
    </p:spTree>
    <p:extLst>
      <p:ext uri="{BB962C8B-B14F-4D97-AF65-F5344CB8AC3E}">
        <p14:creationId xmlns:p14="http://schemas.microsoft.com/office/powerpoint/2010/main" val="7919602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24B3A-5F8C-17DB-F539-57662AB21F72}"/>
              </a:ext>
            </a:extLst>
          </p:cNvPr>
          <p:cNvSpPr>
            <a:spLocks noGrp="1"/>
          </p:cNvSpPr>
          <p:nvPr>
            <p:ph type="title"/>
          </p:nvPr>
        </p:nvSpPr>
        <p:spPr>
          <a:xfrm>
            <a:off x="707301" y="687153"/>
            <a:ext cx="8075930" cy="430887"/>
          </a:xfrm>
        </p:spPr>
        <p:txBody>
          <a:bodyPr/>
          <a:lstStyle/>
          <a:p>
            <a:pPr rtl="0"/>
            <a:r>
              <a:rPr lang="en-PK" dirty="0"/>
              <a:t>Filters</a:t>
            </a:r>
          </a:p>
        </p:txBody>
      </p:sp>
      <p:sp>
        <p:nvSpPr>
          <p:cNvPr id="3" name="Text Placeholder 2">
            <a:extLst>
              <a:ext uri="{FF2B5EF4-FFF2-40B4-BE49-F238E27FC236}">
                <a16:creationId xmlns:a16="http://schemas.microsoft.com/office/drawing/2014/main" id="{20D907A8-3FA1-4345-B450-5070AB424585}"/>
              </a:ext>
            </a:extLst>
          </p:cNvPr>
          <p:cNvSpPr>
            <a:spLocks noGrp="1"/>
          </p:cNvSpPr>
          <p:nvPr>
            <p:ph type="body" idx="1"/>
          </p:nvPr>
        </p:nvSpPr>
        <p:spPr>
          <a:xfrm>
            <a:off x="1079500" y="1697138"/>
            <a:ext cx="8220075" cy="1231106"/>
          </a:xfrm>
        </p:spPr>
        <p:txBody>
          <a:bodyPr/>
          <a:lstStyle/>
          <a:p>
            <a:pPr marL="342900" indent="-342900" algn="l" rtl="0">
              <a:buFont typeface="Arial" panose="020B0604020202020204" pitchFamily="34" charset="0"/>
              <a:buChar char="•"/>
            </a:pPr>
            <a:r>
              <a:rPr lang="en-PK" dirty="0">
                <a:solidFill>
                  <a:schemeClr val="tx1"/>
                </a:solidFill>
              </a:rPr>
              <a:t>Filter can be of size (3x3, 5x5, 7x7, …..)</a:t>
            </a:r>
          </a:p>
          <a:p>
            <a:pPr marL="342900" indent="-342900" algn="l" rtl="0">
              <a:buFont typeface="Arial" panose="020B0604020202020204" pitchFamily="34" charset="0"/>
              <a:buChar char="•"/>
            </a:pPr>
            <a:r>
              <a:rPr lang="en-GB" dirty="0">
                <a:solidFill>
                  <a:schemeClr val="tx1"/>
                </a:solidFill>
              </a:rPr>
              <a:t>A f</a:t>
            </a:r>
            <a:r>
              <a:rPr lang="en-PK" dirty="0">
                <a:solidFill>
                  <a:schemeClr val="tx1"/>
                </a:solidFill>
              </a:rPr>
              <a:t>ilter can also be known as </a:t>
            </a:r>
            <a:r>
              <a:rPr lang="en-GB" dirty="0">
                <a:solidFill>
                  <a:schemeClr val="tx1"/>
                </a:solidFill>
              </a:rPr>
              <a:t>a </a:t>
            </a:r>
            <a:r>
              <a:rPr lang="en-PK" dirty="0">
                <a:solidFill>
                  <a:schemeClr val="tx1"/>
                </a:solidFill>
              </a:rPr>
              <a:t>mask, template, window, and kernel.</a:t>
            </a:r>
          </a:p>
          <a:p>
            <a:pPr marL="342900" indent="-342900" algn="l" rtl="0">
              <a:buFont typeface="Arial" panose="020B0604020202020204" pitchFamily="34" charset="0"/>
              <a:buChar char="•"/>
            </a:pPr>
            <a:r>
              <a:rPr lang="en-PK" dirty="0">
                <a:solidFill>
                  <a:schemeClr val="tx1"/>
                </a:solidFill>
              </a:rPr>
              <a:t>If the operation perform</a:t>
            </a:r>
            <a:r>
              <a:rPr lang="en-GB" dirty="0">
                <a:solidFill>
                  <a:schemeClr val="tx1"/>
                </a:solidFill>
              </a:rPr>
              <a:t>ed</a:t>
            </a:r>
            <a:r>
              <a:rPr lang="en-PK" dirty="0">
                <a:solidFill>
                  <a:schemeClr val="tx1"/>
                </a:solidFill>
              </a:rPr>
              <a:t> on the neighboring pixels is linear, it is called  </a:t>
            </a:r>
            <a:r>
              <a:rPr lang="en-PK" b="1" dirty="0">
                <a:solidFill>
                  <a:srgbClr val="00B050"/>
                </a:solidFill>
              </a:rPr>
              <a:t>“ Linear Spatial Filter”</a:t>
            </a:r>
          </a:p>
        </p:txBody>
      </p:sp>
      <p:grpSp>
        <p:nvGrpSpPr>
          <p:cNvPr id="12" name="Group 11">
            <a:extLst>
              <a:ext uri="{FF2B5EF4-FFF2-40B4-BE49-F238E27FC236}">
                <a16:creationId xmlns:a16="http://schemas.microsoft.com/office/drawing/2014/main" id="{5AC8032B-595A-B4B5-62B1-33C182F306B1}"/>
              </a:ext>
            </a:extLst>
          </p:cNvPr>
          <p:cNvGrpSpPr/>
          <p:nvPr/>
        </p:nvGrpSpPr>
        <p:grpSpPr>
          <a:xfrm>
            <a:off x="241300" y="3511767"/>
            <a:ext cx="5580885" cy="2400300"/>
            <a:chOff x="1308100" y="2333625"/>
            <a:chExt cx="7351770" cy="2400300"/>
          </a:xfrm>
        </p:grpSpPr>
        <p:pic>
          <p:nvPicPr>
            <p:cNvPr id="4" name="Picture 3">
              <a:extLst>
                <a:ext uri="{FF2B5EF4-FFF2-40B4-BE49-F238E27FC236}">
                  <a16:creationId xmlns:a16="http://schemas.microsoft.com/office/drawing/2014/main" id="{C3982449-FBAD-99FA-BDBC-03D131F9F1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8100" y="2333625"/>
              <a:ext cx="3111500" cy="2400300"/>
            </a:xfrm>
            <a:prstGeom prst="rect">
              <a:avLst/>
            </a:prstGeom>
          </p:spPr>
        </p:pic>
        <p:sp>
          <p:nvSpPr>
            <p:cNvPr id="7" name="TextBox 6">
              <a:extLst>
                <a:ext uri="{FF2B5EF4-FFF2-40B4-BE49-F238E27FC236}">
                  <a16:creationId xmlns:a16="http://schemas.microsoft.com/office/drawing/2014/main" id="{0F39C538-99CA-48ED-1CE4-E886EB2D7554}"/>
                </a:ext>
              </a:extLst>
            </p:cNvPr>
            <p:cNvSpPr txBox="1"/>
            <p:nvPr/>
          </p:nvSpPr>
          <p:spPr>
            <a:xfrm>
              <a:off x="4415889" y="3364498"/>
              <a:ext cx="1668234" cy="338554"/>
            </a:xfrm>
            <a:prstGeom prst="rect">
              <a:avLst/>
            </a:prstGeom>
            <a:noFill/>
          </p:spPr>
          <p:txBody>
            <a:bodyPr wrap="square" rtlCol="0">
              <a:spAutoFit/>
            </a:bodyPr>
            <a:lstStyle/>
            <a:p>
              <a:r>
                <a:rPr lang="en-PK" sz="1600" dirty="0"/>
                <a:t>coincide</a:t>
              </a:r>
              <a:endParaRPr lang="en-PK" dirty="0"/>
            </a:p>
          </p:txBody>
        </p:sp>
        <p:pic>
          <p:nvPicPr>
            <p:cNvPr id="9" name="Picture 8" descr="A black board with green squares and numbers&#10;&#10;Description automatically generated">
              <a:extLst>
                <a:ext uri="{FF2B5EF4-FFF2-40B4-BE49-F238E27FC236}">
                  <a16:creationId xmlns:a16="http://schemas.microsoft.com/office/drawing/2014/main" id="{8BFAD90C-5410-7838-F1CD-25C598D0CD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8370" y="2441574"/>
              <a:ext cx="3111500" cy="2267703"/>
            </a:xfrm>
            <a:prstGeom prst="rect">
              <a:avLst/>
            </a:prstGeom>
          </p:spPr>
        </p:pic>
        <p:cxnSp>
          <p:nvCxnSpPr>
            <p:cNvPr id="6" name="Straight Arrow Connector 5">
              <a:extLst>
                <a:ext uri="{FF2B5EF4-FFF2-40B4-BE49-F238E27FC236}">
                  <a16:creationId xmlns:a16="http://schemas.microsoft.com/office/drawing/2014/main" id="{12427BA0-3FF8-342F-8C0F-92AECABEF915}"/>
                </a:ext>
              </a:extLst>
            </p:cNvPr>
            <p:cNvCxnSpPr>
              <a:cxnSpLocks/>
            </p:cNvCxnSpPr>
            <p:nvPr/>
          </p:nvCxnSpPr>
          <p:spPr>
            <a:xfrm>
              <a:off x="3297466" y="3755490"/>
              <a:ext cx="3505200" cy="17558"/>
            </a:xfrm>
            <a:prstGeom prst="straightConnector1">
              <a:avLst/>
            </a:prstGeom>
            <a:ln w="5080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pic>
        <p:nvPicPr>
          <p:cNvPr id="13" name="Picture 12" descr="A diagram of a graph&#10;&#10;Description automatically generated">
            <a:extLst>
              <a:ext uri="{FF2B5EF4-FFF2-40B4-BE49-F238E27FC236}">
                <a16:creationId xmlns:a16="http://schemas.microsoft.com/office/drawing/2014/main" id="{A9F89D29-AA0C-0269-CD85-494FD7FBB09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79104" y="3306640"/>
            <a:ext cx="3971492" cy="3597402"/>
          </a:xfrm>
          <a:prstGeom prst="rect">
            <a:avLst/>
          </a:prstGeom>
        </p:spPr>
      </p:pic>
    </p:spTree>
    <p:extLst>
      <p:ext uri="{BB962C8B-B14F-4D97-AF65-F5344CB8AC3E}">
        <p14:creationId xmlns:p14="http://schemas.microsoft.com/office/powerpoint/2010/main" val="8760144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301" y="687153"/>
            <a:ext cx="8075930" cy="430887"/>
          </a:xfrm>
        </p:spPr>
        <p:txBody>
          <a:bodyPr/>
          <a:lstStyle/>
          <a:p>
            <a:r>
              <a:rPr lang="en-PK" dirty="0"/>
              <a:t>Filters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4300" y="1343025"/>
            <a:ext cx="3771900" cy="264795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3231" y="3857625"/>
            <a:ext cx="7620000" cy="3810000"/>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788181143"/>
              </p:ext>
            </p:extLst>
          </p:nvPr>
        </p:nvGraphicFramePr>
        <p:xfrm>
          <a:off x="5956300" y="2028825"/>
          <a:ext cx="1143000" cy="1143000"/>
        </p:xfrm>
        <a:graphic>
          <a:graphicData uri="http://schemas.openxmlformats.org/drawingml/2006/table">
            <a:tbl>
              <a:tblPr firstRow="1" bandRow="1">
                <a:tableStyleId>{5940675A-B579-460E-94D1-54222C63F5DA}</a:tableStyleId>
              </a:tblPr>
              <a:tblGrid>
                <a:gridCol w="381000">
                  <a:extLst>
                    <a:ext uri="{9D8B030D-6E8A-4147-A177-3AD203B41FA5}">
                      <a16:colId xmlns:a16="http://schemas.microsoft.com/office/drawing/2014/main" val="2922059011"/>
                    </a:ext>
                  </a:extLst>
                </a:gridCol>
                <a:gridCol w="381000">
                  <a:extLst>
                    <a:ext uri="{9D8B030D-6E8A-4147-A177-3AD203B41FA5}">
                      <a16:colId xmlns:a16="http://schemas.microsoft.com/office/drawing/2014/main" val="4214472173"/>
                    </a:ext>
                  </a:extLst>
                </a:gridCol>
                <a:gridCol w="381000">
                  <a:extLst>
                    <a:ext uri="{9D8B030D-6E8A-4147-A177-3AD203B41FA5}">
                      <a16:colId xmlns:a16="http://schemas.microsoft.com/office/drawing/2014/main" val="2507172248"/>
                    </a:ext>
                  </a:extLst>
                </a:gridCol>
              </a:tblGrid>
              <a:tr h="381000">
                <a:tc>
                  <a:txBody>
                    <a:bodyPr/>
                    <a:lstStyle/>
                    <a:p>
                      <a:pPr algn="ctr"/>
                      <a:r>
                        <a:rPr lang="en-US" dirty="0" smtClean="0"/>
                        <a:t>2</a:t>
                      </a:r>
                      <a:endParaRPr lang="en-US" dirty="0"/>
                    </a:p>
                  </a:txBody>
                  <a:tcPr/>
                </a:tc>
                <a:tc>
                  <a:txBody>
                    <a:bodyPr/>
                    <a:lstStyle/>
                    <a:p>
                      <a:pPr algn="ctr"/>
                      <a:r>
                        <a:rPr lang="en-US" dirty="0" smtClean="0"/>
                        <a:t>0</a:t>
                      </a:r>
                      <a:endParaRPr lang="en-US" dirty="0"/>
                    </a:p>
                  </a:txBody>
                  <a:tcPr/>
                </a:tc>
                <a:tc>
                  <a:txBody>
                    <a:bodyPr/>
                    <a:lstStyle/>
                    <a:p>
                      <a:pPr algn="ctr"/>
                      <a:r>
                        <a:rPr lang="en-US" dirty="0" smtClean="0"/>
                        <a:t>1</a:t>
                      </a:r>
                      <a:endParaRPr lang="en-US" dirty="0"/>
                    </a:p>
                  </a:txBody>
                  <a:tcPr/>
                </a:tc>
                <a:extLst>
                  <a:ext uri="{0D108BD9-81ED-4DB2-BD59-A6C34878D82A}">
                    <a16:rowId xmlns:a16="http://schemas.microsoft.com/office/drawing/2014/main" val="2151930836"/>
                  </a:ext>
                </a:extLst>
              </a:tr>
              <a:tr h="381000">
                <a:tc>
                  <a:txBody>
                    <a:bodyPr/>
                    <a:lstStyle/>
                    <a:p>
                      <a:pPr algn="ctr"/>
                      <a:r>
                        <a:rPr lang="en-US" dirty="0" smtClean="0"/>
                        <a:t>1</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extLst>
                  <a:ext uri="{0D108BD9-81ED-4DB2-BD59-A6C34878D82A}">
                    <a16:rowId xmlns:a16="http://schemas.microsoft.com/office/drawing/2014/main" val="2730765248"/>
                  </a:ext>
                </a:extLst>
              </a:tr>
              <a:tr h="381000">
                <a:tc>
                  <a:txBody>
                    <a:bodyPr/>
                    <a:lstStyle/>
                    <a:p>
                      <a:pPr algn="ctr"/>
                      <a:r>
                        <a:rPr lang="en-US" dirty="0" smtClean="0"/>
                        <a:t>0</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extLst>
                  <a:ext uri="{0D108BD9-81ED-4DB2-BD59-A6C34878D82A}">
                    <a16:rowId xmlns:a16="http://schemas.microsoft.com/office/drawing/2014/main" val="5552621"/>
                  </a:ext>
                </a:extLst>
              </a:tr>
            </a:tbl>
          </a:graphicData>
        </a:graphic>
      </p:graphicFrame>
      <p:sp>
        <p:nvSpPr>
          <p:cNvPr id="6" name="TextBox 5"/>
          <p:cNvSpPr txBox="1"/>
          <p:nvPr/>
        </p:nvSpPr>
        <p:spPr>
          <a:xfrm>
            <a:off x="6069982" y="1641042"/>
            <a:ext cx="915635" cy="369332"/>
          </a:xfrm>
          <a:prstGeom prst="rect">
            <a:avLst/>
          </a:prstGeom>
          <a:noFill/>
        </p:spPr>
        <p:txBody>
          <a:bodyPr wrap="none" rtlCol="0">
            <a:spAutoFit/>
          </a:bodyPr>
          <a:lstStyle/>
          <a:p>
            <a:r>
              <a:rPr lang="en-US" dirty="0" smtClean="0"/>
              <a:t>Kernel </a:t>
            </a:r>
            <a:endParaRPr lang="en-US" dirty="0"/>
          </a:p>
        </p:txBody>
      </p:sp>
    </p:spTree>
    <p:extLst>
      <p:ext uri="{BB962C8B-B14F-4D97-AF65-F5344CB8AC3E}">
        <p14:creationId xmlns:p14="http://schemas.microsoft.com/office/powerpoint/2010/main" val="18595479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B0793-455C-12E5-3065-044DDB934C8E}"/>
              </a:ext>
            </a:extLst>
          </p:cNvPr>
          <p:cNvSpPr>
            <a:spLocks noGrp="1"/>
          </p:cNvSpPr>
          <p:nvPr>
            <p:ph type="title"/>
          </p:nvPr>
        </p:nvSpPr>
        <p:spPr>
          <a:xfrm>
            <a:off x="707301" y="687153"/>
            <a:ext cx="8075930" cy="430887"/>
          </a:xfrm>
        </p:spPr>
        <p:txBody>
          <a:bodyPr/>
          <a:lstStyle/>
          <a:p>
            <a:r>
              <a:rPr lang="en-PK" dirty="0"/>
              <a:t>Response of the filter</a:t>
            </a:r>
          </a:p>
        </p:txBody>
      </p:sp>
      <p:sp>
        <p:nvSpPr>
          <p:cNvPr id="3" name="Text Placeholder 2">
            <a:extLst>
              <a:ext uri="{FF2B5EF4-FFF2-40B4-BE49-F238E27FC236}">
                <a16:creationId xmlns:a16="http://schemas.microsoft.com/office/drawing/2014/main" id="{344B5B1F-49D7-E904-FE4B-23948846103F}"/>
              </a:ext>
            </a:extLst>
          </p:cNvPr>
          <p:cNvSpPr>
            <a:spLocks noGrp="1"/>
          </p:cNvSpPr>
          <p:nvPr>
            <p:ph type="body" idx="1"/>
          </p:nvPr>
        </p:nvSpPr>
        <p:spPr>
          <a:xfrm>
            <a:off x="1139304" y="1612432"/>
            <a:ext cx="8220075" cy="615553"/>
          </a:xfrm>
        </p:spPr>
        <p:txBody>
          <a:bodyPr/>
          <a:lstStyle/>
          <a:p>
            <a:pPr marL="0" algn="l" rtl="0"/>
            <a:r>
              <a:rPr lang="en-PK" dirty="0"/>
              <a:t>The response of the filter can be written as:</a:t>
            </a:r>
          </a:p>
          <a:p>
            <a:pPr marL="0" algn="l" rtl="0"/>
            <a:endParaRPr lang="en-PK" dirty="0"/>
          </a:p>
        </p:txBody>
      </p:sp>
      <p:pic>
        <p:nvPicPr>
          <p:cNvPr id="5" name="Picture 4" descr="A blackboard with white text&#10;&#10;Description automatically generated">
            <a:extLst>
              <a:ext uri="{FF2B5EF4-FFF2-40B4-BE49-F238E27FC236}">
                <a16:creationId xmlns:a16="http://schemas.microsoft.com/office/drawing/2014/main" id="{DEFFE5A6-27E5-D275-83AF-14DB578B5AF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colorTemperature colorTemp="5300"/>
                    </a14:imgEffect>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155700" y="2396245"/>
            <a:ext cx="7772400" cy="1385180"/>
          </a:xfrm>
          <a:prstGeom prst="rect">
            <a:avLst/>
          </a:prstGeom>
          <a:ln>
            <a:solidFill>
              <a:srgbClr val="FF0000"/>
            </a:solidFill>
          </a:ln>
        </p:spPr>
      </p:pic>
      <p:sp>
        <p:nvSpPr>
          <p:cNvPr id="8" name="Text Placeholder 2">
            <a:extLst>
              <a:ext uri="{FF2B5EF4-FFF2-40B4-BE49-F238E27FC236}">
                <a16:creationId xmlns:a16="http://schemas.microsoft.com/office/drawing/2014/main" id="{6CF0973D-008F-E647-626B-A9DA8700C3D6}"/>
              </a:ext>
            </a:extLst>
          </p:cNvPr>
          <p:cNvSpPr txBox="1">
            <a:spLocks/>
          </p:cNvSpPr>
          <p:nvPr/>
        </p:nvSpPr>
        <p:spPr>
          <a:xfrm>
            <a:off x="1155700" y="4003563"/>
            <a:ext cx="8220075" cy="1231106"/>
          </a:xfrm>
          <a:prstGeom prst="rect">
            <a:avLst/>
          </a:prstGeom>
        </p:spPr>
        <p:txBody>
          <a:bodyPr wrap="square" lIns="0" tIns="0" rIns="0" bIns="0">
            <a:spAutoFit/>
          </a:bodyPr>
          <a:lstStyle>
            <a:lvl1pPr marL="0">
              <a:defRPr sz="2000" b="0" i="0">
                <a:solidFill>
                  <a:srgbClr val="333333"/>
                </a:solidFill>
                <a:latin typeface="Arial"/>
                <a:ea typeface="+mn-ea"/>
                <a:cs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rtl="0"/>
            <a:r>
              <a:rPr lang="en-PK" i="1" dirty="0">
                <a:solidFill>
                  <a:schemeClr val="tx1"/>
                </a:solidFill>
              </a:rPr>
              <a:t>Other representaion:</a:t>
            </a:r>
          </a:p>
          <a:p>
            <a:pPr algn="l" rtl="0"/>
            <a:endParaRPr lang="en-PK" i="1" dirty="0">
              <a:solidFill>
                <a:schemeClr val="tx1"/>
              </a:solidFill>
            </a:endParaRPr>
          </a:p>
          <a:p>
            <a:pPr algn="l" rtl="0"/>
            <a:r>
              <a:rPr lang="en-GB" dirty="0">
                <a:solidFill>
                  <a:schemeClr val="tx1"/>
                </a:solidFill>
              </a:rPr>
              <a:t>S</a:t>
            </a:r>
            <a:r>
              <a:rPr lang="en-PK" dirty="0">
                <a:solidFill>
                  <a:schemeClr val="tx1"/>
                </a:solidFill>
              </a:rPr>
              <a:t>uppose, we have </a:t>
            </a:r>
            <a:r>
              <a:rPr lang="en-GB" dirty="0">
                <a:solidFill>
                  <a:schemeClr val="tx1"/>
                </a:solidFill>
              </a:rPr>
              <a:t>a </a:t>
            </a:r>
            <a:r>
              <a:rPr lang="en-PK" dirty="0">
                <a:solidFill>
                  <a:schemeClr val="tx1"/>
                </a:solidFill>
              </a:rPr>
              <a:t>template of 3x3 and </a:t>
            </a:r>
            <a:r>
              <a:rPr lang="en-GB" dirty="0">
                <a:solidFill>
                  <a:schemeClr val="tx1"/>
                </a:solidFill>
              </a:rPr>
              <a:t>t</a:t>
            </a:r>
            <a:r>
              <a:rPr lang="en-PK" dirty="0">
                <a:solidFill>
                  <a:schemeClr val="tx1"/>
                </a:solidFill>
              </a:rPr>
              <a:t>neighborhood </a:t>
            </a:r>
          </a:p>
          <a:p>
            <a:pPr algn="l" rtl="0"/>
            <a:endParaRPr lang="en-PK" dirty="0"/>
          </a:p>
        </p:txBody>
      </p:sp>
      <p:graphicFrame>
        <p:nvGraphicFramePr>
          <p:cNvPr id="9" name="Table 8">
            <a:extLst>
              <a:ext uri="{FF2B5EF4-FFF2-40B4-BE49-F238E27FC236}">
                <a16:creationId xmlns:a16="http://schemas.microsoft.com/office/drawing/2014/main" id="{BBB4FB2C-A2C9-27FD-A4AF-506CF4AB9DCB}"/>
              </a:ext>
            </a:extLst>
          </p:cNvPr>
          <p:cNvGraphicFramePr>
            <a:graphicFrameLocks noGrp="1"/>
          </p:cNvGraphicFramePr>
          <p:nvPr>
            <p:extLst>
              <p:ext uri="{D42A27DB-BD31-4B8C-83A1-F6EECF244321}">
                <p14:modId xmlns:p14="http://schemas.microsoft.com/office/powerpoint/2010/main" val="656837793"/>
              </p:ext>
            </p:extLst>
          </p:nvPr>
        </p:nvGraphicFramePr>
        <p:xfrm>
          <a:off x="2146300" y="5196984"/>
          <a:ext cx="1828800" cy="1920240"/>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3382956670"/>
                    </a:ext>
                  </a:extLst>
                </a:gridCol>
                <a:gridCol w="609600">
                  <a:extLst>
                    <a:ext uri="{9D8B030D-6E8A-4147-A177-3AD203B41FA5}">
                      <a16:colId xmlns:a16="http://schemas.microsoft.com/office/drawing/2014/main" val="3680329030"/>
                    </a:ext>
                  </a:extLst>
                </a:gridCol>
                <a:gridCol w="609600">
                  <a:extLst>
                    <a:ext uri="{9D8B030D-6E8A-4147-A177-3AD203B41FA5}">
                      <a16:colId xmlns:a16="http://schemas.microsoft.com/office/drawing/2014/main" val="1808760778"/>
                    </a:ext>
                  </a:extLst>
                </a:gridCol>
              </a:tblGrid>
              <a:tr h="518747">
                <a:tc>
                  <a:txBody>
                    <a:bodyPr/>
                    <a:lstStyle/>
                    <a:p>
                      <a:pPr marL="0" algn="ctr" rtl="0"/>
                      <a:r>
                        <a:rPr lang="en-PK" dirty="0"/>
                        <a:t>h</a:t>
                      </a:r>
                      <a:r>
                        <a:rPr lang="en-PK" baseline="-25000"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K" dirty="0"/>
                        <a:t>h</a:t>
                      </a:r>
                      <a:r>
                        <a:rPr lang="en-PK" baseline="-25000" dirty="0"/>
                        <a:t>2</a:t>
                      </a:r>
                    </a:p>
                    <a:p>
                      <a:pPr marL="0" algn="ctr" rtl="0"/>
                      <a:endParaRPr lang="en-PK"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K" dirty="0"/>
                        <a:t>h</a:t>
                      </a:r>
                      <a:r>
                        <a:rPr lang="en-PK" baseline="-25000" dirty="0"/>
                        <a:t>3</a:t>
                      </a:r>
                    </a:p>
                    <a:p>
                      <a:pPr marL="0" algn="ctr" rtl="0"/>
                      <a:endParaRPr lang="en-PK" dirty="0"/>
                    </a:p>
                  </a:txBody>
                  <a:tcPr/>
                </a:tc>
                <a:extLst>
                  <a:ext uri="{0D108BD9-81ED-4DB2-BD59-A6C34878D82A}">
                    <a16:rowId xmlns:a16="http://schemas.microsoft.com/office/drawing/2014/main" val="737544751"/>
                  </a:ext>
                </a:extLst>
              </a:tr>
              <a:tr h="5187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K" dirty="0"/>
                        <a:t>h</a:t>
                      </a:r>
                      <a:r>
                        <a:rPr lang="en-PK" baseline="-25000" dirty="0"/>
                        <a:t>4</a:t>
                      </a:r>
                    </a:p>
                    <a:p>
                      <a:pPr marL="0" algn="ctr" rtl="0"/>
                      <a:endParaRPr lang="en-PK"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K" dirty="0"/>
                        <a:t>h</a:t>
                      </a:r>
                      <a:r>
                        <a:rPr lang="en-PK" baseline="-25000" dirty="0"/>
                        <a:t>5</a:t>
                      </a:r>
                    </a:p>
                    <a:p>
                      <a:pPr marL="0" algn="ctr" rtl="0"/>
                      <a:endParaRPr lang="en-PK"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K" dirty="0"/>
                        <a:t>h</a:t>
                      </a:r>
                      <a:r>
                        <a:rPr lang="en-PK" baseline="-25000" dirty="0"/>
                        <a:t>6</a:t>
                      </a:r>
                    </a:p>
                    <a:p>
                      <a:pPr marL="0" algn="ctr" rtl="0"/>
                      <a:endParaRPr lang="en-PK" dirty="0"/>
                    </a:p>
                  </a:txBody>
                  <a:tcPr/>
                </a:tc>
                <a:extLst>
                  <a:ext uri="{0D108BD9-81ED-4DB2-BD59-A6C34878D82A}">
                    <a16:rowId xmlns:a16="http://schemas.microsoft.com/office/drawing/2014/main" val="4006657511"/>
                  </a:ext>
                </a:extLst>
              </a:tr>
              <a:tr h="5187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K" dirty="0"/>
                        <a:t>h</a:t>
                      </a:r>
                      <a:r>
                        <a:rPr lang="en-PK" baseline="-25000" dirty="0"/>
                        <a:t>7</a:t>
                      </a:r>
                    </a:p>
                    <a:p>
                      <a:pPr marL="0" algn="ctr" rtl="0"/>
                      <a:endParaRPr lang="en-PK"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K" dirty="0"/>
                        <a:t>h</a:t>
                      </a:r>
                      <a:r>
                        <a:rPr lang="en-PK" baseline="-25000" dirty="0"/>
                        <a:t>8</a:t>
                      </a:r>
                    </a:p>
                    <a:p>
                      <a:pPr marL="0" algn="ctr" rtl="0"/>
                      <a:endParaRPr lang="en-PK"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K" dirty="0"/>
                        <a:t>h</a:t>
                      </a:r>
                      <a:r>
                        <a:rPr lang="en-PK" baseline="-25000" dirty="0"/>
                        <a:t>9</a:t>
                      </a:r>
                    </a:p>
                    <a:p>
                      <a:pPr marL="0" algn="ctr" rtl="0"/>
                      <a:endParaRPr lang="en-PK" dirty="0"/>
                    </a:p>
                  </a:txBody>
                  <a:tcPr/>
                </a:tc>
                <a:extLst>
                  <a:ext uri="{0D108BD9-81ED-4DB2-BD59-A6C34878D82A}">
                    <a16:rowId xmlns:a16="http://schemas.microsoft.com/office/drawing/2014/main" val="2409520662"/>
                  </a:ext>
                </a:extLst>
              </a:tr>
            </a:tbl>
          </a:graphicData>
        </a:graphic>
      </p:graphicFrame>
      <p:graphicFrame>
        <p:nvGraphicFramePr>
          <p:cNvPr id="10" name="Table 9">
            <a:extLst>
              <a:ext uri="{FF2B5EF4-FFF2-40B4-BE49-F238E27FC236}">
                <a16:creationId xmlns:a16="http://schemas.microsoft.com/office/drawing/2014/main" id="{7E1847B4-DD61-4ADD-B4FE-A20F02D861E6}"/>
              </a:ext>
            </a:extLst>
          </p:cNvPr>
          <p:cNvGraphicFramePr>
            <a:graphicFrameLocks noGrp="1"/>
          </p:cNvGraphicFramePr>
          <p:nvPr>
            <p:extLst>
              <p:ext uri="{D42A27DB-BD31-4B8C-83A1-F6EECF244321}">
                <p14:modId xmlns:p14="http://schemas.microsoft.com/office/powerpoint/2010/main" val="3514810880"/>
              </p:ext>
            </p:extLst>
          </p:nvPr>
        </p:nvGraphicFramePr>
        <p:xfrm>
          <a:off x="5651500" y="5196984"/>
          <a:ext cx="1828800" cy="1920240"/>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3382956670"/>
                    </a:ext>
                  </a:extLst>
                </a:gridCol>
                <a:gridCol w="609600">
                  <a:extLst>
                    <a:ext uri="{9D8B030D-6E8A-4147-A177-3AD203B41FA5}">
                      <a16:colId xmlns:a16="http://schemas.microsoft.com/office/drawing/2014/main" val="3680329030"/>
                    </a:ext>
                  </a:extLst>
                </a:gridCol>
                <a:gridCol w="609600">
                  <a:extLst>
                    <a:ext uri="{9D8B030D-6E8A-4147-A177-3AD203B41FA5}">
                      <a16:colId xmlns:a16="http://schemas.microsoft.com/office/drawing/2014/main" val="1808760778"/>
                    </a:ext>
                  </a:extLst>
                </a:gridCol>
              </a:tblGrid>
              <a:tr h="518747">
                <a:tc>
                  <a:txBody>
                    <a:bodyPr/>
                    <a:lstStyle/>
                    <a:p>
                      <a:pPr marL="0" algn="ctr" rtl="0"/>
                      <a:r>
                        <a:rPr lang="en-PK" dirty="0"/>
                        <a:t>Z</a:t>
                      </a:r>
                      <a:r>
                        <a:rPr lang="en-PK" baseline="-25000"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K" dirty="0"/>
                        <a:t>Z</a:t>
                      </a:r>
                      <a:r>
                        <a:rPr lang="en-PK" baseline="-25000" dirty="0"/>
                        <a:t>2</a:t>
                      </a:r>
                    </a:p>
                    <a:p>
                      <a:pPr marL="0" algn="ctr" rtl="0"/>
                      <a:endParaRPr lang="en-PK"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K" baseline="-25000" dirty="0"/>
                        <a:t>Z3</a:t>
                      </a:r>
                    </a:p>
                    <a:p>
                      <a:pPr marL="0" algn="ctr" rtl="0"/>
                      <a:endParaRPr lang="en-PK" dirty="0"/>
                    </a:p>
                  </a:txBody>
                  <a:tcPr/>
                </a:tc>
                <a:extLst>
                  <a:ext uri="{0D108BD9-81ED-4DB2-BD59-A6C34878D82A}">
                    <a16:rowId xmlns:a16="http://schemas.microsoft.com/office/drawing/2014/main" val="737544751"/>
                  </a:ext>
                </a:extLst>
              </a:tr>
              <a:tr h="5187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K" dirty="0"/>
                        <a:t>Z</a:t>
                      </a:r>
                      <a:r>
                        <a:rPr lang="en-PK" baseline="-25000" dirty="0"/>
                        <a:t>4</a:t>
                      </a:r>
                    </a:p>
                    <a:p>
                      <a:pPr marL="0" algn="ctr" rtl="0"/>
                      <a:endParaRPr lang="en-PK"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K" dirty="0"/>
                        <a:t>Z</a:t>
                      </a:r>
                      <a:r>
                        <a:rPr lang="en-PK" baseline="-25000" dirty="0"/>
                        <a:t>5</a:t>
                      </a:r>
                    </a:p>
                    <a:p>
                      <a:pPr marL="0" algn="ctr" rtl="0"/>
                      <a:endParaRPr lang="en-PK"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K" dirty="0"/>
                        <a:t>Z</a:t>
                      </a:r>
                      <a:r>
                        <a:rPr lang="en-PK" baseline="-25000" dirty="0"/>
                        <a:t>6</a:t>
                      </a:r>
                    </a:p>
                    <a:p>
                      <a:pPr marL="0" algn="ctr" rtl="0"/>
                      <a:endParaRPr lang="en-PK" dirty="0"/>
                    </a:p>
                  </a:txBody>
                  <a:tcPr/>
                </a:tc>
                <a:extLst>
                  <a:ext uri="{0D108BD9-81ED-4DB2-BD59-A6C34878D82A}">
                    <a16:rowId xmlns:a16="http://schemas.microsoft.com/office/drawing/2014/main" val="4006657511"/>
                  </a:ext>
                </a:extLst>
              </a:tr>
              <a:tr h="5187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K" dirty="0"/>
                        <a:t>Z</a:t>
                      </a:r>
                      <a:r>
                        <a:rPr lang="en-PK" baseline="-25000" dirty="0"/>
                        <a:t>7</a:t>
                      </a:r>
                    </a:p>
                    <a:p>
                      <a:pPr marL="0" algn="ctr" rtl="0"/>
                      <a:endParaRPr lang="en-PK"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K" dirty="0"/>
                        <a:t>Z</a:t>
                      </a:r>
                      <a:r>
                        <a:rPr lang="en-PK" baseline="-25000" dirty="0"/>
                        <a:t>8</a:t>
                      </a:r>
                    </a:p>
                    <a:p>
                      <a:pPr marL="0" algn="ctr" rtl="0"/>
                      <a:endParaRPr lang="en-PK"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K" dirty="0"/>
                        <a:t>Z</a:t>
                      </a:r>
                      <a:r>
                        <a:rPr lang="en-PK" baseline="-25000" dirty="0"/>
                        <a:t>9</a:t>
                      </a:r>
                    </a:p>
                    <a:p>
                      <a:pPr marL="0" algn="ctr" rtl="0"/>
                      <a:endParaRPr lang="en-PK" dirty="0"/>
                    </a:p>
                  </a:txBody>
                  <a:tcPr/>
                </a:tc>
                <a:extLst>
                  <a:ext uri="{0D108BD9-81ED-4DB2-BD59-A6C34878D82A}">
                    <a16:rowId xmlns:a16="http://schemas.microsoft.com/office/drawing/2014/main" val="2409520662"/>
                  </a:ext>
                </a:extLst>
              </a:tr>
            </a:tbl>
          </a:graphicData>
        </a:graphic>
      </p:graphicFrame>
    </p:spTree>
    <p:extLst>
      <p:ext uri="{BB962C8B-B14F-4D97-AF65-F5344CB8AC3E}">
        <p14:creationId xmlns:p14="http://schemas.microsoft.com/office/powerpoint/2010/main" val="22317049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06389-897B-4057-35B8-72539BAA34D1}"/>
              </a:ext>
            </a:extLst>
          </p:cNvPr>
          <p:cNvSpPr>
            <a:spLocks noGrp="1"/>
          </p:cNvSpPr>
          <p:nvPr>
            <p:ph type="title"/>
          </p:nvPr>
        </p:nvSpPr>
        <p:spPr>
          <a:xfrm>
            <a:off x="707301" y="687153"/>
            <a:ext cx="8075930" cy="430887"/>
          </a:xfrm>
        </p:spPr>
        <p:txBody>
          <a:bodyPr/>
          <a:lstStyle/>
          <a:p>
            <a:r>
              <a:rPr lang="en-PK" dirty="0"/>
              <a:t>Cont’d</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C06091A-4F05-DC6D-BB36-AAFAA7CD398F}"/>
                  </a:ext>
                </a:extLst>
              </p:cNvPr>
              <p:cNvSpPr>
                <a:spLocks noGrp="1"/>
              </p:cNvSpPr>
              <p:nvPr>
                <p:ph type="body" idx="1"/>
              </p:nvPr>
            </p:nvSpPr>
            <p:spPr>
              <a:xfrm>
                <a:off x="1139304" y="1612432"/>
                <a:ext cx="8220075" cy="1169551"/>
              </a:xfrm>
            </p:spPr>
            <p:txBody>
              <a:bodyPr/>
              <a:lstStyle/>
              <a:p>
                <a:pPr marL="0" algn="l" rtl="0"/>
                <a:r>
                  <a:rPr lang="en-PK" dirty="0"/>
                  <a:t>Re</a:t>
                </a:r>
                <a:r>
                  <a:rPr lang="en-GB" dirty="0"/>
                  <a:t>s</a:t>
                </a:r>
                <a:r>
                  <a:rPr lang="en-PK" dirty="0"/>
                  <a:t>ponse: h</a:t>
                </a:r>
                <a:r>
                  <a:rPr lang="en-PK" baseline="-25000" dirty="0"/>
                  <a:t>1</a:t>
                </a:r>
                <a:r>
                  <a:rPr lang="en-PK" dirty="0"/>
                  <a:t>z</a:t>
                </a:r>
                <a:r>
                  <a:rPr lang="en-PK" baseline="-25000" dirty="0"/>
                  <a:t>1</a:t>
                </a:r>
                <a:r>
                  <a:rPr lang="en-PK" dirty="0"/>
                  <a:t> + h</a:t>
                </a:r>
                <a:r>
                  <a:rPr lang="en-PK" baseline="-25000" dirty="0"/>
                  <a:t>2</a:t>
                </a:r>
                <a:r>
                  <a:rPr lang="en-PK" dirty="0"/>
                  <a:t>z</a:t>
                </a:r>
                <a:r>
                  <a:rPr lang="en-PK" baseline="-25000" dirty="0"/>
                  <a:t>2</a:t>
                </a:r>
                <a:r>
                  <a:rPr lang="en-PK" dirty="0"/>
                  <a:t>+ h</a:t>
                </a:r>
                <a:r>
                  <a:rPr lang="en-PK" baseline="-25000" dirty="0"/>
                  <a:t>3</a:t>
                </a:r>
                <a:r>
                  <a:rPr lang="en-PK" dirty="0"/>
                  <a:t>z</a:t>
                </a:r>
                <a:r>
                  <a:rPr lang="en-PK" baseline="-25000" dirty="0"/>
                  <a:t>3</a:t>
                </a:r>
                <a:r>
                  <a:rPr lang="en-PK" dirty="0"/>
                  <a:t>…..+ h</a:t>
                </a:r>
                <a:r>
                  <a:rPr lang="en-PK" baseline="-25000" dirty="0"/>
                  <a:t>mn</a:t>
                </a:r>
                <a:r>
                  <a:rPr lang="en-PK" dirty="0"/>
                  <a:t>z</a:t>
                </a:r>
                <a:r>
                  <a:rPr lang="en-PK" baseline="-25000" dirty="0"/>
                  <a:t>mn</a:t>
                </a:r>
                <a:r>
                  <a:rPr lang="en-PK" dirty="0"/>
                  <a:t> </a:t>
                </a:r>
              </a:p>
              <a:p>
                <a:pPr marL="0" algn="l" rtl="0"/>
                <a:endParaRPr lang="en-PK" dirty="0"/>
              </a:p>
              <a:p>
                <a:pPr marL="0" algn="ctr" rtl="0"/>
                <a:r>
                  <a:rPr lang="en-PK" sz="3600" b="1" dirty="0"/>
                  <a:t>R = </a:t>
                </a:r>
                <a14:m>
                  <m:oMath xmlns:m="http://schemas.openxmlformats.org/officeDocument/2006/math">
                    <m:nary>
                      <m:naryPr>
                        <m:chr m:val="∑"/>
                        <m:ctrlPr>
                          <a:rPr lang="en-PK" sz="3600" b="1" i="1" smtClean="0">
                            <a:latin typeface="Cambria Math" panose="02040503050406030204" pitchFamily="18" charset="0"/>
                          </a:rPr>
                        </m:ctrlPr>
                      </m:naryPr>
                      <m:sub>
                        <m:r>
                          <m:rPr>
                            <m:brk m:alnAt="23"/>
                          </m:rPr>
                          <a:rPr lang="en-PK" sz="3600" b="1" i="1" smtClean="0">
                            <a:latin typeface="Cambria Math" panose="02040503050406030204" pitchFamily="18" charset="0"/>
                          </a:rPr>
                          <m:t>𝒊</m:t>
                        </m:r>
                        <m:r>
                          <a:rPr lang="en-PK" sz="3600" b="1" i="1" smtClean="0">
                            <a:latin typeface="Cambria Math" panose="02040503050406030204" pitchFamily="18" charset="0"/>
                          </a:rPr>
                          <m:t>=</m:t>
                        </m:r>
                        <m:r>
                          <a:rPr lang="en-PK" sz="3600" b="1" i="1" smtClean="0">
                            <a:latin typeface="Cambria Math" panose="02040503050406030204" pitchFamily="18" charset="0"/>
                          </a:rPr>
                          <m:t>𝟏</m:t>
                        </m:r>
                      </m:sub>
                      <m:sup>
                        <m:r>
                          <a:rPr lang="en-PK" sz="3600" b="1" i="1" smtClean="0">
                            <a:latin typeface="Cambria Math" panose="02040503050406030204" pitchFamily="18" charset="0"/>
                          </a:rPr>
                          <m:t>𝒎𝒏</m:t>
                        </m:r>
                      </m:sup>
                      <m:e>
                        <m:sSub>
                          <m:sSubPr>
                            <m:ctrlPr>
                              <a:rPr lang="en-PK" sz="3600" b="1" i="1" smtClean="0">
                                <a:latin typeface="Cambria Math" panose="02040503050406030204" pitchFamily="18" charset="0"/>
                              </a:rPr>
                            </m:ctrlPr>
                          </m:sSubPr>
                          <m:e>
                            <m:r>
                              <a:rPr lang="en-PK" sz="3600" b="1" i="1" smtClean="0">
                                <a:latin typeface="Cambria Math" panose="02040503050406030204" pitchFamily="18" charset="0"/>
                              </a:rPr>
                              <m:t>𝒉</m:t>
                            </m:r>
                          </m:e>
                          <m:sub>
                            <m:r>
                              <a:rPr lang="en-PK" sz="3600" b="1" i="1" smtClean="0">
                                <a:latin typeface="Cambria Math" panose="02040503050406030204" pitchFamily="18" charset="0"/>
                              </a:rPr>
                              <m:t>𝒊</m:t>
                            </m:r>
                          </m:sub>
                        </m:sSub>
                        <m:sSub>
                          <m:sSubPr>
                            <m:ctrlPr>
                              <a:rPr lang="en-PK" sz="3600" b="1" i="1" smtClean="0">
                                <a:latin typeface="Cambria Math" panose="02040503050406030204" pitchFamily="18" charset="0"/>
                              </a:rPr>
                            </m:ctrlPr>
                          </m:sSubPr>
                          <m:e>
                            <m:r>
                              <a:rPr lang="en-PK" sz="3600" b="1" i="1" smtClean="0">
                                <a:latin typeface="Cambria Math" panose="02040503050406030204" pitchFamily="18" charset="0"/>
                              </a:rPr>
                              <m:t>𝒛</m:t>
                            </m:r>
                          </m:e>
                          <m:sub>
                            <m:r>
                              <a:rPr lang="en-PK" sz="3600" b="1" i="1" smtClean="0">
                                <a:latin typeface="Cambria Math" panose="02040503050406030204" pitchFamily="18" charset="0"/>
                              </a:rPr>
                              <m:t>𝒊</m:t>
                            </m:r>
                          </m:sub>
                        </m:sSub>
                      </m:e>
                    </m:nary>
                  </m:oMath>
                </a14:m>
                <a:endParaRPr lang="en-PK" sz="3600" b="1" dirty="0"/>
              </a:p>
            </p:txBody>
          </p:sp>
        </mc:Choice>
        <mc:Fallback xmlns="">
          <p:sp>
            <p:nvSpPr>
              <p:cNvPr id="3" name="Text Placeholder 2">
                <a:extLst>
                  <a:ext uri="{FF2B5EF4-FFF2-40B4-BE49-F238E27FC236}">
                    <a16:creationId xmlns:a16="http://schemas.microsoft.com/office/drawing/2014/main" id="{AC06091A-4F05-DC6D-BB36-AAFAA7CD398F}"/>
                  </a:ext>
                </a:extLst>
              </p:cNvPr>
              <p:cNvSpPr>
                <a:spLocks noGrp="1" noRot="1" noChangeAspect="1" noMove="1" noResize="1" noEditPoints="1" noAdjustHandles="1" noChangeArrowheads="1" noChangeShapeType="1" noTextEdit="1"/>
              </p:cNvSpPr>
              <p:nvPr>
                <p:ph type="body" idx="1"/>
              </p:nvPr>
            </p:nvSpPr>
            <p:spPr>
              <a:xfrm>
                <a:off x="1139304" y="1612432"/>
                <a:ext cx="8220075" cy="1169551"/>
              </a:xfrm>
              <a:blipFill>
                <a:blip r:embed="rId2"/>
                <a:stretch>
                  <a:fillRect l="-1852" t="-29348" b="-122826"/>
                </a:stretch>
              </a:blipFill>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AC3075D-04E0-00C8-C318-DB65D55537AF}"/>
                  </a:ext>
                </a:extLst>
              </p:cNvPr>
              <p:cNvSpPr txBox="1"/>
              <p:nvPr/>
            </p:nvSpPr>
            <p:spPr>
              <a:xfrm>
                <a:off x="1139304" y="3412093"/>
                <a:ext cx="5041726" cy="490071"/>
              </a:xfrm>
              <a:prstGeom prst="rect">
                <a:avLst/>
              </a:prstGeom>
              <a:noFill/>
            </p:spPr>
            <p:txBody>
              <a:bodyPr wrap="square">
                <a:spAutoFit/>
              </a:bodyPr>
              <a:lstStyle/>
              <a:p>
                <a:pPr algn="l" rtl="0"/>
                <a:r>
                  <a:rPr lang="en-PK" sz="2400" b="1" dirty="0">
                    <a:solidFill>
                      <a:srgbClr val="FF0000"/>
                    </a:solidFill>
                  </a:rPr>
                  <a:t>R = </a:t>
                </a:r>
                <a14:m>
                  <m:oMath xmlns:m="http://schemas.openxmlformats.org/officeDocument/2006/math">
                    <m:nary>
                      <m:naryPr>
                        <m:chr m:val="∑"/>
                        <m:ctrlPr>
                          <a:rPr lang="en-PK" sz="2400" b="1" i="1" smtClean="0">
                            <a:solidFill>
                              <a:srgbClr val="FF0000"/>
                            </a:solidFill>
                            <a:latin typeface="Cambria Math" panose="02040503050406030204" pitchFamily="18" charset="0"/>
                          </a:rPr>
                        </m:ctrlPr>
                      </m:naryPr>
                      <m:sub>
                        <m:r>
                          <m:rPr>
                            <m:brk m:alnAt="23"/>
                          </m:rPr>
                          <a:rPr lang="en-PK" sz="2400" b="1" i="1" smtClean="0">
                            <a:solidFill>
                              <a:srgbClr val="FF0000"/>
                            </a:solidFill>
                            <a:latin typeface="Cambria Math" panose="02040503050406030204" pitchFamily="18" charset="0"/>
                          </a:rPr>
                          <m:t>𝒊</m:t>
                        </m:r>
                        <m:r>
                          <a:rPr lang="en-PK" sz="2400" b="1" i="1" smtClean="0">
                            <a:solidFill>
                              <a:srgbClr val="FF0000"/>
                            </a:solidFill>
                            <a:latin typeface="Cambria Math" panose="02040503050406030204" pitchFamily="18" charset="0"/>
                          </a:rPr>
                          <m:t>=</m:t>
                        </m:r>
                        <m:r>
                          <a:rPr lang="en-PK" sz="2400" b="1" i="1" smtClean="0">
                            <a:solidFill>
                              <a:srgbClr val="FF0000"/>
                            </a:solidFill>
                            <a:latin typeface="Cambria Math" panose="02040503050406030204" pitchFamily="18" charset="0"/>
                          </a:rPr>
                          <m:t>𝟏</m:t>
                        </m:r>
                      </m:sub>
                      <m:sup>
                        <m:r>
                          <a:rPr lang="en-PK" sz="2400" b="1" i="1" smtClean="0">
                            <a:solidFill>
                              <a:srgbClr val="FF0000"/>
                            </a:solidFill>
                            <a:latin typeface="Cambria Math" panose="02040503050406030204" pitchFamily="18" charset="0"/>
                          </a:rPr>
                          <m:t>𝟗</m:t>
                        </m:r>
                      </m:sup>
                      <m:e>
                        <m:sSub>
                          <m:sSubPr>
                            <m:ctrlPr>
                              <a:rPr lang="en-PK" sz="2400" b="1" i="1" smtClean="0">
                                <a:solidFill>
                                  <a:srgbClr val="FF0000"/>
                                </a:solidFill>
                                <a:latin typeface="Cambria Math" panose="02040503050406030204" pitchFamily="18" charset="0"/>
                              </a:rPr>
                            </m:ctrlPr>
                          </m:sSubPr>
                          <m:e>
                            <m:r>
                              <a:rPr lang="en-PK" sz="2400" b="1" i="1" smtClean="0">
                                <a:solidFill>
                                  <a:srgbClr val="FF0000"/>
                                </a:solidFill>
                                <a:latin typeface="Cambria Math" panose="02040503050406030204" pitchFamily="18" charset="0"/>
                              </a:rPr>
                              <m:t>𝒉</m:t>
                            </m:r>
                          </m:e>
                          <m:sub>
                            <m:r>
                              <a:rPr lang="en-PK" sz="2400" b="1" i="1" smtClean="0">
                                <a:solidFill>
                                  <a:srgbClr val="FF0000"/>
                                </a:solidFill>
                                <a:latin typeface="Cambria Math" panose="02040503050406030204" pitchFamily="18" charset="0"/>
                              </a:rPr>
                              <m:t>𝒊</m:t>
                            </m:r>
                          </m:sub>
                        </m:sSub>
                        <m:sSub>
                          <m:sSubPr>
                            <m:ctrlPr>
                              <a:rPr lang="en-PK" sz="2400" b="1" i="1" smtClean="0">
                                <a:solidFill>
                                  <a:srgbClr val="FF0000"/>
                                </a:solidFill>
                                <a:latin typeface="Cambria Math" panose="02040503050406030204" pitchFamily="18" charset="0"/>
                              </a:rPr>
                            </m:ctrlPr>
                          </m:sSubPr>
                          <m:e>
                            <m:r>
                              <a:rPr lang="en-PK" sz="2400" b="1" i="1" smtClean="0">
                                <a:solidFill>
                                  <a:srgbClr val="FF0000"/>
                                </a:solidFill>
                                <a:latin typeface="Cambria Math" panose="02040503050406030204" pitchFamily="18" charset="0"/>
                              </a:rPr>
                              <m:t>𝒛</m:t>
                            </m:r>
                          </m:e>
                          <m:sub>
                            <m:r>
                              <a:rPr lang="en-PK" sz="2400" b="1" i="1" smtClean="0">
                                <a:solidFill>
                                  <a:srgbClr val="FF0000"/>
                                </a:solidFill>
                                <a:latin typeface="Cambria Math" panose="02040503050406030204" pitchFamily="18" charset="0"/>
                              </a:rPr>
                              <m:t>𝒊</m:t>
                            </m:r>
                          </m:sub>
                        </m:sSub>
                      </m:e>
                    </m:nary>
                  </m:oMath>
                </a14:m>
                <a:endParaRPr lang="en-PK" sz="2400" dirty="0">
                  <a:solidFill>
                    <a:srgbClr val="FF0000"/>
                  </a:solidFill>
                </a:endParaRPr>
              </a:p>
            </p:txBody>
          </p:sp>
        </mc:Choice>
        <mc:Fallback xmlns="">
          <p:sp>
            <p:nvSpPr>
              <p:cNvPr id="5" name="TextBox 4">
                <a:extLst>
                  <a:ext uri="{FF2B5EF4-FFF2-40B4-BE49-F238E27FC236}">
                    <a16:creationId xmlns:a16="http://schemas.microsoft.com/office/drawing/2014/main" id="{8AC3075D-04E0-00C8-C318-DB65D55537AF}"/>
                  </a:ext>
                </a:extLst>
              </p:cNvPr>
              <p:cNvSpPr txBox="1">
                <a:spLocks noRot="1" noChangeAspect="1" noMove="1" noResize="1" noEditPoints="1" noAdjustHandles="1" noChangeArrowheads="1" noChangeShapeType="1" noTextEdit="1"/>
              </p:cNvSpPr>
              <p:nvPr/>
            </p:nvSpPr>
            <p:spPr>
              <a:xfrm>
                <a:off x="1139304" y="3412093"/>
                <a:ext cx="5041726" cy="490071"/>
              </a:xfrm>
              <a:prstGeom prst="rect">
                <a:avLst/>
              </a:prstGeom>
              <a:blipFill>
                <a:blip r:embed="rId3"/>
                <a:stretch>
                  <a:fillRect l="-1759" t="-110000" b="-177500"/>
                </a:stretch>
              </a:blipFill>
            </p:spPr>
            <p:txBody>
              <a:bodyPr/>
              <a:lstStyle/>
              <a:p>
                <a:r>
                  <a:rPr lang="en-PK">
                    <a:noFill/>
                  </a:rPr>
                  <a:t> </a:t>
                </a:r>
              </a:p>
            </p:txBody>
          </p:sp>
        </mc:Fallback>
      </mc:AlternateContent>
    </p:spTree>
    <p:extLst>
      <p:ext uri="{BB962C8B-B14F-4D97-AF65-F5344CB8AC3E}">
        <p14:creationId xmlns:p14="http://schemas.microsoft.com/office/powerpoint/2010/main" val="27278092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86A49-754D-E5FC-94AE-92C351D80E4B}"/>
              </a:ext>
            </a:extLst>
          </p:cNvPr>
          <p:cNvSpPr>
            <a:spLocks noGrp="1"/>
          </p:cNvSpPr>
          <p:nvPr>
            <p:ph type="title"/>
          </p:nvPr>
        </p:nvSpPr>
        <p:spPr>
          <a:xfrm>
            <a:off x="707301" y="687153"/>
            <a:ext cx="8075930" cy="430887"/>
          </a:xfrm>
        </p:spPr>
        <p:txBody>
          <a:bodyPr/>
          <a:lstStyle/>
          <a:p>
            <a:r>
              <a:rPr lang="en-PK" dirty="0"/>
              <a:t>Types of spatial filters</a:t>
            </a:r>
          </a:p>
        </p:txBody>
      </p:sp>
      <p:sp>
        <p:nvSpPr>
          <p:cNvPr id="3" name="Text Placeholder 2">
            <a:extLst>
              <a:ext uri="{FF2B5EF4-FFF2-40B4-BE49-F238E27FC236}">
                <a16:creationId xmlns:a16="http://schemas.microsoft.com/office/drawing/2014/main" id="{DECAA76A-F1CB-252C-4C2F-4E75FD7326D0}"/>
              </a:ext>
            </a:extLst>
          </p:cNvPr>
          <p:cNvSpPr>
            <a:spLocks noGrp="1"/>
          </p:cNvSpPr>
          <p:nvPr>
            <p:ph type="body" idx="1"/>
          </p:nvPr>
        </p:nvSpPr>
        <p:spPr>
          <a:xfrm>
            <a:off x="1139304" y="1612432"/>
            <a:ext cx="8220075" cy="1231106"/>
          </a:xfrm>
        </p:spPr>
        <p:txBody>
          <a:bodyPr/>
          <a:lstStyle/>
          <a:p>
            <a:pPr marL="0" algn="l" rtl="0"/>
            <a:r>
              <a:rPr lang="en-PK" dirty="0">
                <a:solidFill>
                  <a:schemeClr val="tx1"/>
                </a:solidFill>
              </a:rPr>
              <a:t>There are two types of spatial filters.</a:t>
            </a:r>
          </a:p>
          <a:p>
            <a:pPr marL="0" algn="l" rtl="0"/>
            <a:endParaRPr lang="en-PK" dirty="0">
              <a:solidFill>
                <a:schemeClr val="tx1"/>
              </a:solidFill>
            </a:endParaRPr>
          </a:p>
          <a:p>
            <a:pPr marL="457200" indent="-457200" algn="l" rtl="0">
              <a:buFont typeface="+mj-lt"/>
              <a:buAutoNum type="arabicPeriod"/>
            </a:pPr>
            <a:r>
              <a:rPr lang="en-PK" dirty="0">
                <a:solidFill>
                  <a:schemeClr val="tx1"/>
                </a:solidFill>
              </a:rPr>
              <a:t>Smoothing spatial filters.</a:t>
            </a:r>
          </a:p>
          <a:p>
            <a:pPr marL="457200" indent="-457200" algn="l" rtl="0">
              <a:buFont typeface="+mj-lt"/>
              <a:buAutoNum type="arabicPeriod"/>
            </a:pPr>
            <a:r>
              <a:rPr lang="en-PK" dirty="0">
                <a:solidFill>
                  <a:schemeClr val="tx1"/>
                </a:solidFill>
              </a:rPr>
              <a:t>Sharpening spatial filters.</a:t>
            </a:r>
          </a:p>
        </p:txBody>
      </p:sp>
      <p:sp>
        <p:nvSpPr>
          <p:cNvPr id="4" name="Title 1">
            <a:extLst>
              <a:ext uri="{FF2B5EF4-FFF2-40B4-BE49-F238E27FC236}">
                <a16:creationId xmlns:a16="http://schemas.microsoft.com/office/drawing/2014/main" id="{FE19BB32-0B67-72EC-AEB4-A7F9030539E7}"/>
              </a:ext>
            </a:extLst>
          </p:cNvPr>
          <p:cNvSpPr txBox="1">
            <a:spLocks/>
          </p:cNvSpPr>
          <p:nvPr/>
        </p:nvSpPr>
        <p:spPr>
          <a:xfrm>
            <a:off x="707301" y="3337930"/>
            <a:ext cx="8075930" cy="430887"/>
          </a:xfrm>
          <a:prstGeom prst="rect">
            <a:avLst/>
          </a:prstGeom>
        </p:spPr>
        <p:txBody>
          <a:bodyPr wrap="square" lIns="0" tIns="0" rIns="0" bIns="0">
            <a:spAutoFit/>
          </a:bodyPr>
          <a:lstStyle>
            <a:lvl1pPr>
              <a:defRPr sz="2800" b="1" i="0">
                <a:solidFill>
                  <a:srgbClr val="333333"/>
                </a:solidFill>
                <a:latin typeface="Arial"/>
                <a:ea typeface="+mj-ea"/>
                <a:cs typeface="Arial"/>
              </a:defRPr>
            </a:lvl1pPr>
          </a:lstStyle>
          <a:p>
            <a:r>
              <a:rPr lang="en-PK" dirty="0">
                <a:solidFill>
                  <a:srgbClr val="00B050"/>
                </a:solidFill>
              </a:rPr>
              <a:t>Smoothing Spatial Filters:</a:t>
            </a:r>
          </a:p>
        </p:txBody>
      </p:sp>
      <p:sp>
        <p:nvSpPr>
          <p:cNvPr id="5" name="Text Placeholder 2">
            <a:extLst>
              <a:ext uri="{FF2B5EF4-FFF2-40B4-BE49-F238E27FC236}">
                <a16:creationId xmlns:a16="http://schemas.microsoft.com/office/drawing/2014/main" id="{DBFDB5C7-A2C7-BA58-54A5-58C67DD5154D}"/>
              </a:ext>
            </a:extLst>
          </p:cNvPr>
          <p:cNvSpPr txBox="1">
            <a:spLocks/>
          </p:cNvSpPr>
          <p:nvPr/>
        </p:nvSpPr>
        <p:spPr>
          <a:xfrm>
            <a:off x="931862" y="4103760"/>
            <a:ext cx="8220075" cy="1231106"/>
          </a:xfrm>
          <a:prstGeom prst="rect">
            <a:avLst/>
          </a:prstGeom>
        </p:spPr>
        <p:txBody>
          <a:bodyPr wrap="square" lIns="0" tIns="0" rIns="0" bIns="0">
            <a:spAutoFit/>
          </a:bodyPr>
          <a:lstStyle>
            <a:lvl1pPr marL="0">
              <a:defRPr sz="2000" b="0" i="0">
                <a:solidFill>
                  <a:srgbClr val="333333"/>
                </a:solidFill>
                <a:latin typeface="Arial"/>
                <a:ea typeface="+mn-ea"/>
                <a:cs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rtl="0"/>
            <a:r>
              <a:rPr lang="en-PK" dirty="0">
                <a:solidFill>
                  <a:schemeClr val="tx1"/>
                </a:solidFill>
              </a:rPr>
              <a:t>Smoothing filters can further be classified as:</a:t>
            </a:r>
          </a:p>
          <a:p>
            <a:pPr algn="l" rtl="0"/>
            <a:endParaRPr lang="en-PK" dirty="0">
              <a:solidFill>
                <a:schemeClr val="tx1"/>
              </a:solidFill>
            </a:endParaRPr>
          </a:p>
          <a:p>
            <a:pPr marL="457200" indent="-457200" algn="l" rtl="0">
              <a:buFont typeface="+mj-lt"/>
              <a:buAutoNum type="alphaLcPeriod"/>
            </a:pPr>
            <a:r>
              <a:rPr lang="en-PK" dirty="0">
                <a:solidFill>
                  <a:schemeClr val="tx1"/>
                </a:solidFill>
              </a:rPr>
              <a:t>Linear filters.</a:t>
            </a:r>
          </a:p>
          <a:p>
            <a:pPr marL="457200" indent="-457200" algn="l" rtl="0">
              <a:buFont typeface="+mj-lt"/>
              <a:buAutoNum type="alphaLcPeriod"/>
            </a:pPr>
            <a:r>
              <a:rPr lang="en-PK" dirty="0">
                <a:solidFill>
                  <a:schemeClr val="tx1"/>
                </a:solidFill>
              </a:rPr>
              <a:t>Non-linear filters (Order statistics)</a:t>
            </a:r>
          </a:p>
        </p:txBody>
      </p:sp>
    </p:spTree>
    <p:extLst>
      <p:ext uri="{BB962C8B-B14F-4D97-AF65-F5344CB8AC3E}">
        <p14:creationId xmlns:p14="http://schemas.microsoft.com/office/powerpoint/2010/main" val="27415760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2E993-DA99-6A11-12D1-D3A7124DBF29}"/>
              </a:ext>
            </a:extLst>
          </p:cNvPr>
          <p:cNvSpPr>
            <a:spLocks noGrp="1"/>
          </p:cNvSpPr>
          <p:nvPr>
            <p:ph type="title"/>
          </p:nvPr>
        </p:nvSpPr>
        <p:spPr>
          <a:xfrm>
            <a:off x="707301" y="687153"/>
            <a:ext cx="8075930" cy="430887"/>
          </a:xfrm>
        </p:spPr>
        <p:txBody>
          <a:bodyPr/>
          <a:lstStyle/>
          <a:p>
            <a:r>
              <a:rPr lang="en-PK" dirty="0"/>
              <a:t>Smoothing Spatial Filters</a:t>
            </a:r>
          </a:p>
        </p:txBody>
      </p:sp>
      <p:sp>
        <p:nvSpPr>
          <p:cNvPr id="3" name="Text Placeholder 2">
            <a:extLst>
              <a:ext uri="{FF2B5EF4-FFF2-40B4-BE49-F238E27FC236}">
                <a16:creationId xmlns:a16="http://schemas.microsoft.com/office/drawing/2014/main" id="{B28F1A2D-9D1E-1329-9697-4167EB9AC459}"/>
              </a:ext>
            </a:extLst>
          </p:cNvPr>
          <p:cNvSpPr>
            <a:spLocks noGrp="1"/>
          </p:cNvSpPr>
          <p:nvPr>
            <p:ph type="body" idx="1"/>
          </p:nvPr>
        </p:nvSpPr>
        <p:spPr>
          <a:xfrm>
            <a:off x="1139304" y="1612432"/>
            <a:ext cx="8220075" cy="1846659"/>
          </a:xfrm>
        </p:spPr>
        <p:txBody>
          <a:bodyPr/>
          <a:lstStyle/>
          <a:p>
            <a:pPr marL="0" algn="l" rtl="0"/>
            <a:r>
              <a:rPr lang="en-GB" dirty="0">
                <a:solidFill>
                  <a:schemeClr val="tx1"/>
                </a:solidFill>
              </a:rPr>
              <a:t>T</a:t>
            </a:r>
            <a:r>
              <a:rPr lang="en-PK" dirty="0">
                <a:solidFill>
                  <a:schemeClr val="tx1"/>
                </a:solidFill>
              </a:rPr>
              <a:t>hese filters can be used to: </a:t>
            </a:r>
          </a:p>
          <a:p>
            <a:pPr marL="0" algn="l" rtl="0"/>
            <a:endParaRPr lang="en-PK" dirty="0">
              <a:solidFill>
                <a:schemeClr val="tx1"/>
              </a:solidFill>
            </a:endParaRPr>
          </a:p>
          <a:p>
            <a:pPr marL="342900" indent="-342900" algn="l" rtl="0">
              <a:buFont typeface="Arial" panose="020B0604020202020204" pitchFamily="34" charset="0"/>
              <a:buChar char="•"/>
            </a:pPr>
            <a:r>
              <a:rPr lang="en-PK" dirty="0">
                <a:solidFill>
                  <a:schemeClr val="tx1"/>
                </a:solidFill>
              </a:rPr>
              <a:t>Remove t</a:t>
            </a:r>
            <a:r>
              <a:rPr lang="en-GB" dirty="0">
                <a:solidFill>
                  <a:schemeClr val="tx1"/>
                </a:solidFill>
              </a:rPr>
              <a:t>he</a:t>
            </a:r>
            <a:r>
              <a:rPr lang="en-PK" dirty="0">
                <a:solidFill>
                  <a:schemeClr val="tx1"/>
                </a:solidFill>
              </a:rPr>
              <a:t> noise present in the original image</a:t>
            </a:r>
          </a:p>
          <a:p>
            <a:pPr marL="342900" indent="-342900" algn="l" rtl="0">
              <a:buFont typeface="Arial" panose="020B0604020202020204" pitchFamily="34" charset="0"/>
              <a:buChar char="•"/>
            </a:pPr>
            <a:r>
              <a:rPr lang="en-PK" dirty="0">
                <a:solidFill>
                  <a:schemeClr val="tx1"/>
                </a:solidFill>
              </a:rPr>
              <a:t>To blur the image</a:t>
            </a:r>
          </a:p>
          <a:p>
            <a:pPr marL="342900" indent="-342900" algn="l" rtl="0">
              <a:buFont typeface="Arial" panose="020B0604020202020204" pitchFamily="34" charset="0"/>
              <a:buChar char="•"/>
            </a:pPr>
            <a:r>
              <a:rPr lang="en-PK" dirty="0">
                <a:solidFill>
                  <a:schemeClr val="tx1"/>
                </a:solidFill>
              </a:rPr>
              <a:t>To extract t</a:t>
            </a:r>
            <a:r>
              <a:rPr lang="en-GB" dirty="0">
                <a:solidFill>
                  <a:schemeClr val="tx1"/>
                </a:solidFill>
              </a:rPr>
              <a:t>he</a:t>
            </a:r>
            <a:r>
              <a:rPr lang="en-PK" dirty="0">
                <a:solidFill>
                  <a:schemeClr val="tx1"/>
                </a:solidFill>
              </a:rPr>
              <a:t> object in the image</a:t>
            </a:r>
          </a:p>
          <a:p>
            <a:pPr marL="342900" indent="-342900" algn="l" rtl="0">
              <a:buFont typeface="Arial" panose="020B0604020202020204" pitchFamily="34" charset="0"/>
              <a:buChar char="•"/>
            </a:pPr>
            <a:r>
              <a:rPr lang="en-PK" dirty="0">
                <a:solidFill>
                  <a:schemeClr val="tx1"/>
                </a:solidFill>
              </a:rPr>
              <a:t>To remove t</a:t>
            </a:r>
            <a:r>
              <a:rPr lang="en-GB" dirty="0">
                <a:solidFill>
                  <a:schemeClr val="tx1"/>
                </a:solidFill>
              </a:rPr>
              <a:t>he</a:t>
            </a:r>
            <a:r>
              <a:rPr lang="en-PK" dirty="0">
                <a:solidFill>
                  <a:schemeClr val="tx1"/>
                </a:solidFill>
              </a:rPr>
              <a:t> small objects in the image</a:t>
            </a:r>
          </a:p>
        </p:txBody>
      </p:sp>
      <p:sp>
        <p:nvSpPr>
          <p:cNvPr id="4" name="Title 1">
            <a:extLst>
              <a:ext uri="{FF2B5EF4-FFF2-40B4-BE49-F238E27FC236}">
                <a16:creationId xmlns:a16="http://schemas.microsoft.com/office/drawing/2014/main" id="{F8B2A72C-0B43-5268-E895-A8923735060B}"/>
              </a:ext>
            </a:extLst>
          </p:cNvPr>
          <p:cNvSpPr txBox="1">
            <a:spLocks/>
          </p:cNvSpPr>
          <p:nvPr/>
        </p:nvSpPr>
        <p:spPr>
          <a:xfrm>
            <a:off x="707301" y="3953483"/>
            <a:ext cx="8075930" cy="430887"/>
          </a:xfrm>
          <a:prstGeom prst="rect">
            <a:avLst/>
          </a:prstGeom>
        </p:spPr>
        <p:txBody>
          <a:bodyPr wrap="square" lIns="0" tIns="0" rIns="0" bIns="0">
            <a:spAutoFit/>
          </a:bodyPr>
          <a:lstStyle>
            <a:lvl1pPr>
              <a:defRPr sz="2800" b="1" i="0">
                <a:solidFill>
                  <a:srgbClr val="333333"/>
                </a:solidFill>
                <a:latin typeface="Arial"/>
                <a:ea typeface="+mj-ea"/>
                <a:cs typeface="Arial"/>
              </a:defRPr>
            </a:lvl1pPr>
          </a:lstStyle>
          <a:p>
            <a:r>
              <a:rPr lang="en-PK" dirty="0"/>
              <a:t>Linear Smoothing Spatial Filters</a:t>
            </a:r>
          </a:p>
        </p:txBody>
      </p:sp>
      <p:sp>
        <p:nvSpPr>
          <p:cNvPr id="5" name="Text Placeholder 2">
            <a:extLst>
              <a:ext uri="{FF2B5EF4-FFF2-40B4-BE49-F238E27FC236}">
                <a16:creationId xmlns:a16="http://schemas.microsoft.com/office/drawing/2014/main" id="{DD09A8CF-C1E1-EC2E-336B-4C85114D9982}"/>
              </a:ext>
            </a:extLst>
          </p:cNvPr>
          <p:cNvSpPr txBox="1">
            <a:spLocks/>
          </p:cNvSpPr>
          <p:nvPr/>
        </p:nvSpPr>
        <p:spPr>
          <a:xfrm>
            <a:off x="1139303" y="5000625"/>
            <a:ext cx="8220075" cy="1846659"/>
          </a:xfrm>
          <a:prstGeom prst="rect">
            <a:avLst/>
          </a:prstGeom>
        </p:spPr>
        <p:txBody>
          <a:bodyPr wrap="square" lIns="0" tIns="0" rIns="0" bIns="0">
            <a:spAutoFit/>
          </a:bodyPr>
          <a:lstStyle>
            <a:lvl1pPr marL="0">
              <a:defRPr sz="2000" b="0" i="0">
                <a:solidFill>
                  <a:srgbClr val="333333"/>
                </a:solidFill>
                <a:latin typeface="Arial"/>
                <a:ea typeface="+mn-ea"/>
                <a:cs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rtl="0"/>
            <a:r>
              <a:rPr lang="en-PK" dirty="0">
                <a:solidFill>
                  <a:schemeClr val="tx1"/>
                </a:solidFill>
              </a:rPr>
              <a:t>Primarily used to:</a:t>
            </a:r>
          </a:p>
          <a:p>
            <a:pPr algn="l" rtl="0"/>
            <a:endParaRPr lang="en-PK" dirty="0">
              <a:solidFill>
                <a:schemeClr val="tx1"/>
              </a:solidFill>
            </a:endParaRPr>
          </a:p>
          <a:p>
            <a:pPr marL="342900" indent="-342900" algn="l" rtl="0">
              <a:buFont typeface="Arial" panose="020B0604020202020204" pitchFamily="34" charset="0"/>
              <a:buChar char="•"/>
            </a:pPr>
            <a:r>
              <a:rPr lang="en-PK" dirty="0">
                <a:solidFill>
                  <a:schemeClr val="tx1"/>
                </a:solidFill>
              </a:rPr>
              <a:t>Create the blur</a:t>
            </a:r>
            <a:r>
              <a:rPr lang="en-GB" dirty="0">
                <a:solidFill>
                  <a:schemeClr val="tx1"/>
                </a:solidFill>
              </a:rPr>
              <a:t>r</a:t>
            </a:r>
            <a:r>
              <a:rPr lang="en-PK" dirty="0">
                <a:solidFill>
                  <a:schemeClr val="tx1"/>
                </a:solidFill>
              </a:rPr>
              <a:t>ing effect </a:t>
            </a:r>
          </a:p>
          <a:p>
            <a:pPr marL="342900" indent="-342900" algn="l" rtl="0">
              <a:buFont typeface="Arial" panose="020B0604020202020204" pitchFamily="34" charset="0"/>
              <a:buChar char="•"/>
            </a:pPr>
            <a:r>
              <a:rPr lang="en-PK" dirty="0">
                <a:solidFill>
                  <a:schemeClr val="tx1"/>
                </a:solidFill>
              </a:rPr>
              <a:t>Remove t</a:t>
            </a:r>
            <a:r>
              <a:rPr lang="en-GB" dirty="0">
                <a:solidFill>
                  <a:schemeClr val="tx1"/>
                </a:solidFill>
              </a:rPr>
              <a:t>he</a:t>
            </a:r>
            <a:r>
              <a:rPr lang="en-PK" dirty="0">
                <a:solidFill>
                  <a:schemeClr val="tx1"/>
                </a:solidFill>
              </a:rPr>
              <a:t> noise </a:t>
            </a:r>
          </a:p>
          <a:p>
            <a:pPr marL="342900" indent="-342900" algn="l" rtl="0">
              <a:buFont typeface="Arial" panose="020B0604020202020204" pitchFamily="34" charset="0"/>
              <a:buChar char="•"/>
            </a:pPr>
            <a:r>
              <a:rPr lang="en-PK" dirty="0">
                <a:solidFill>
                  <a:schemeClr val="tx1"/>
                </a:solidFill>
              </a:rPr>
              <a:t>Also called </a:t>
            </a:r>
            <a:r>
              <a:rPr lang="en-PK" b="1" dirty="0">
                <a:solidFill>
                  <a:srgbClr val="FF0000"/>
                </a:solidFill>
              </a:rPr>
              <a:t>“Averaging spatial filters</a:t>
            </a:r>
            <a:r>
              <a:rPr lang="en-PK" dirty="0">
                <a:solidFill>
                  <a:schemeClr val="tx1"/>
                </a:solidFill>
              </a:rPr>
              <a:t>”</a:t>
            </a:r>
          </a:p>
          <a:p>
            <a:pPr marL="342900" indent="-342900" algn="l" rtl="0">
              <a:buFont typeface="Arial" panose="020B0604020202020204" pitchFamily="34" charset="0"/>
              <a:buChar char="•"/>
            </a:pPr>
            <a:endParaRPr lang="en-PK" dirty="0">
              <a:solidFill>
                <a:schemeClr val="tx1"/>
              </a:solidFill>
            </a:endParaRPr>
          </a:p>
        </p:txBody>
      </p:sp>
    </p:spTree>
    <p:extLst>
      <p:ext uri="{BB962C8B-B14F-4D97-AF65-F5344CB8AC3E}">
        <p14:creationId xmlns:p14="http://schemas.microsoft.com/office/powerpoint/2010/main" val="255836281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4729</TotalTime>
  <Words>1620</Words>
  <Application>Microsoft Office PowerPoint</Application>
  <PresentationFormat>Custom</PresentationFormat>
  <Paragraphs>215</Paragraphs>
  <Slides>30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Calibri</vt:lpstr>
      <vt:lpstr>Cambria Math</vt:lpstr>
      <vt:lpstr>Helvetica</vt:lpstr>
      <vt:lpstr>KaTeX_Main</vt:lpstr>
      <vt:lpstr>KaTeX_Math</vt:lpstr>
      <vt:lpstr>Söhne</vt:lpstr>
      <vt:lpstr>Office Theme</vt:lpstr>
      <vt:lpstr>Fundamentals of Spatial Filtering</vt:lpstr>
      <vt:lpstr>Image Processing</vt:lpstr>
      <vt:lpstr>Spatial domain</vt:lpstr>
      <vt:lpstr>Filters</vt:lpstr>
      <vt:lpstr>Filters</vt:lpstr>
      <vt:lpstr>Response of the filter</vt:lpstr>
      <vt:lpstr>Cont’d</vt:lpstr>
      <vt:lpstr>Types of spatial filters</vt:lpstr>
      <vt:lpstr>Smoothing Spatial Filters</vt:lpstr>
      <vt:lpstr>Response of the linear smoothing filters</vt:lpstr>
      <vt:lpstr>Cont’d</vt:lpstr>
      <vt:lpstr>Cont’d</vt:lpstr>
      <vt:lpstr>Non-Linear Filters (Median Filter)</vt:lpstr>
      <vt:lpstr>Max Filter</vt:lpstr>
      <vt:lpstr>Max Filter</vt:lpstr>
      <vt:lpstr>Min Filter</vt:lpstr>
      <vt:lpstr>Min/Max Filter</vt:lpstr>
      <vt:lpstr>PowerPoint Presentation</vt:lpstr>
      <vt:lpstr>Sharpening Filter</vt:lpstr>
      <vt:lpstr>Types of sharpening Filters</vt:lpstr>
      <vt:lpstr>Consideration</vt:lpstr>
      <vt:lpstr>First Order Derivative</vt:lpstr>
      <vt:lpstr>Con’td</vt:lpstr>
      <vt:lpstr>Second Order Derivative</vt:lpstr>
      <vt:lpstr>Cont’d</vt:lpstr>
      <vt:lpstr>Laplacian (Using 2nd order-derivative)</vt:lpstr>
      <vt:lpstr>Laplacian Mask</vt:lpstr>
      <vt:lpstr>Con’td</vt:lpstr>
      <vt:lpstr>Con’td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Impress</dc:title>
  <cp:lastModifiedBy>Shahab</cp:lastModifiedBy>
  <cp:revision>53</cp:revision>
  <dcterms:created xsi:type="dcterms:W3CDTF">2024-04-23T04:18:14Z</dcterms:created>
  <dcterms:modified xsi:type="dcterms:W3CDTF">2025-04-10T09:47:36Z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2020-02-10T00:00:00Z</vt:filetime>
  </property>
  <property fmtid="{D5CDD505-2E9C-101B-9397-08002B2CF9AE}" pid="3" name="Creator">
    <vt:lpwstr>Impress</vt:lpwstr>
  </property>
  <property fmtid="{D5CDD505-2E9C-101B-9397-08002B2CF9AE}" pid="4" name="Producer">
    <vt:lpwstr>LibreOffice 6.3</vt:lpwstr>
  </property>
  <property fmtid="{D5CDD505-2E9C-101B-9397-08002B2CF9AE}" pid="5" name="LastSaved">
    <vt:filetime>2020-02-10T00:00:00Z</vt:filetime>
  </property>
</Properties>
</file>